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Lst>
  <p:notesMasterIdLst>
    <p:notesMasterId r:id="rId39"/>
  </p:notesMasterIdLst>
  <p:handoutMasterIdLst>
    <p:handoutMasterId r:id="rId40"/>
  </p:handoutMasterIdLst>
  <p:sldIdLst>
    <p:sldId id="426" r:id="rId2"/>
    <p:sldId id="256" r:id="rId3"/>
    <p:sldId id="432" r:id="rId4"/>
    <p:sldId id="257" r:id="rId5"/>
    <p:sldId id="360" r:id="rId6"/>
    <p:sldId id="433" r:id="rId7"/>
    <p:sldId id="395" r:id="rId8"/>
    <p:sldId id="344" r:id="rId9"/>
    <p:sldId id="349" r:id="rId10"/>
    <p:sldId id="393" r:id="rId11"/>
    <p:sldId id="351" r:id="rId12"/>
    <p:sldId id="424" r:id="rId13"/>
    <p:sldId id="396" r:id="rId14"/>
    <p:sldId id="389" r:id="rId15"/>
    <p:sldId id="425" r:id="rId16"/>
    <p:sldId id="299" r:id="rId17"/>
    <p:sldId id="431" r:id="rId18"/>
    <p:sldId id="300" r:id="rId19"/>
    <p:sldId id="269" r:id="rId20"/>
    <p:sldId id="407" r:id="rId21"/>
    <p:sldId id="419" r:id="rId22"/>
    <p:sldId id="453" r:id="rId23"/>
    <p:sldId id="454" r:id="rId24"/>
    <p:sldId id="420" r:id="rId25"/>
    <p:sldId id="421" r:id="rId26"/>
    <p:sldId id="422" r:id="rId27"/>
    <p:sldId id="411" r:id="rId28"/>
    <p:sldId id="413" r:id="rId29"/>
    <p:sldId id="414" r:id="rId30"/>
    <p:sldId id="427" r:id="rId31"/>
    <p:sldId id="321" r:id="rId32"/>
    <p:sldId id="434" r:id="rId33"/>
    <p:sldId id="452" r:id="rId34"/>
    <p:sldId id="322" r:id="rId35"/>
    <p:sldId id="415" r:id="rId36"/>
    <p:sldId id="361" r:id="rId37"/>
    <p:sldId id="430" r:id="rId38"/>
  </p:sldIdLst>
  <p:sldSz cx="9144000" cy="6858000" type="screen4x3"/>
  <p:notesSz cx="7010400" cy="9236075"/>
  <p:custDataLst>
    <p:tags r:id="rId41"/>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950" autoAdjust="0"/>
  </p:normalViewPr>
  <p:slideViewPr>
    <p:cSldViewPr>
      <p:cViewPr varScale="1">
        <p:scale>
          <a:sx n="86" d="100"/>
          <a:sy n="86" d="100"/>
        </p:scale>
        <p:origin x="1728" y="60"/>
      </p:cViewPr>
      <p:guideLst>
        <p:guide orient="horz" pos="2160"/>
        <p:guide pos="2880"/>
      </p:guideLst>
    </p:cSldViewPr>
  </p:slideViewPr>
  <p:outlineViewPr>
    <p:cViewPr>
      <p:scale>
        <a:sx n="33" d="100"/>
        <a:sy n="33" d="100"/>
      </p:scale>
      <p:origin x="0" y="-18618"/>
    </p:cViewPr>
  </p:outlineViewPr>
  <p:notesTextViewPr>
    <p:cViewPr>
      <p:scale>
        <a:sx n="3" d="2"/>
        <a:sy n="3" d="2"/>
      </p:scale>
      <p:origin x="0" y="0"/>
    </p:cViewPr>
  </p:notesTextViewPr>
  <p:sorterViewPr>
    <p:cViewPr varScale="1">
      <p:scale>
        <a:sx n="1" d="1"/>
        <a:sy n="1" d="1"/>
      </p:scale>
      <p:origin x="0" y="-150"/>
    </p:cViewPr>
  </p:sorterViewPr>
  <p:notesViewPr>
    <p:cSldViewPr>
      <p:cViewPr varScale="1">
        <p:scale>
          <a:sx n="69" d="100"/>
          <a:sy n="69" d="100"/>
        </p:scale>
        <p:origin x="27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7AB3477C-9566-4DC7-A620-4083192EAAF9}"/>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1" name="Rectangle 3">
            <a:extLst>
              <a:ext uri="{FF2B5EF4-FFF2-40B4-BE49-F238E27FC236}">
                <a16:creationId xmlns:a16="http://schemas.microsoft.com/office/drawing/2014/main" id="{97824C95-C513-41AA-B551-CC07AA907AD9}"/>
              </a:ext>
            </a:extLst>
          </p:cNvPr>
          <p:cNvSpPr>
            <a:spLocks noGrp="1" noChangeArrowheads="1"/>
          </p:cNvSpPr>
          <p:nvPr>
            <p:ph type="dt" sz="quarter"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247812" name="Rectangle 4">
            <a:extLst>
              <a:ext uri="{FF2B5EF4-FFF2-40B4-BE49-F238E27FC236}">
                <a16:creationId xmlns:a16="http://schemas.microsoft.com/office/drawing/2014/main" id="{613D4993-3F5A-436F-8224-DEC416F9248C}"/>
              </a:ext>
            </a:extLst>
          </p:cNvPr>
          <p:cNvSpPr>
            <a:spLocks noGrp="1" noChangeArrowheads="1"/>
          </p:cNvSpPr>
          <p:nvPr>
            <p:ph type="ftr" sz="quarter" idx="2"/>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3" name="Rectangle 5">
            <a:extLst>
              <a:ext uri="{FF2B5EF4-FFF2-40B4-BE49-F238E27FC236}">
                <a16:creationId xmlns:a16="http://schemas.microsoft.com/office/drawing/2014/main" id="{F58C54EB-74B3-4F1A-BB78-87F5DEA11151}"/>
              </a:ext>
            </a:extLst>
          </p:cNvPr>
          <p:cNvSpPr>
            <a:spLocks noGrp="1" noChangeArrowheads="1"/>
          </p:cNvSpPr>
          <p:nvPr>
            <p:ph type="sldNum" sz="quarter" idx="3"/>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7A2CFBD7-86FC-44F9-B639-AA6B6250325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80393F4B-F409-4C82-A75B-07D46E3F545E}"/>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87" name="Rectangle 3">
            <a:extLst>
              <a:ext uri="{FF2B5EF4-FFF2-40B4-BE49-F238E27FC236}">
                <a16:creationId xmlns:a16="http://schemas.microsoft.com/office/drawing/2014/main" id="{F1CF9920-B92E-491B-A39B-B80BBC6E79C5}"/>
              </a:ext>
            </a:extLst>
          </p:cNvPr>
          <p:cNvSpPr>
            <a:spLocks noGrp="1" noChangeArrowheads="1"/>
          </p:cNvSpPr>
          <p:nvPr>
            <p:ph type="dt"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7BF2ED8D-E71B-41B6-B082-C9BFA9332C9C}"/>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9" name="Rectangle 5">
            <a:extLst>
              <a:ext uri="{FF2B5EF4-FFF2-40B4-BE49-F238E27FC236}">
                <a16:creationId xmlns:a16="http://schemas.microsoft.com/office/drawing/2014/main" id="{C6D53A38-C800-48B9-A2B9-451347712326}"/>
              </a:ext>
            </a:extLst>
          </p:cNvPr>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6790" name="Rectangle 6">
            <a:extLst>
              <a:ext uri="{FF2B5EF4-FFF2-40B4-BE49-F238E27FC236}">
                <a16:creationId xmlns:a16="http://schemas.microsoft.com/office/drawing/2014/main" id="{A145A856-93FC-4480-85EB-2261B3AA1AE1}"/>
              </a:ext>
            </a:extLst>
          </p:cNvPr>
          <p:cNvSpPr>
            <a:spLocks noGrp="1" noChangeArrowheads="1"/>
          </p:cNvSpPr>
          <p:nvPr>
            <p:ph type="ftr" sz="quarter" idx="4"/>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91" name="Rectangle 7">
            <a:extLst>
              <a:ext uri="{FF2B5EF4-FFF2-40B4-BE49-F238E27FC236}">
                <a16:creationId xmlns:a16="http://schemas.microsoft.com/office/drawing/2014/main" id="{7AFD54C7-B221-472F-BD38-F6E1B110765C}"/>
              </a:ext>
            </a:extLst>
          </p:cNvPr>
          <p:cNvSpPr>
            <a:spLocks noGrp="1" noChangeArrowheads="1"/>
          </p:cNvSpPr>
          <p:nvPr>
            <p:ph type="sldNum" sz="quarter" idx="5"/>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71C114E9-3294-49A6-8E9F-C074E40C16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9D35D50-6EC4-47EC-ADA6-A1686C74478C}"/>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F0AE5B4-98AE-4973-9AC3-768E3DABE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3EAB12C-D238-4AB8-A158-E39B9DCDA91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FDCCCAF7-FD95-47BC-9610-51BA0F415C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Add *SAMPLE NOTE*</a:t>
            </a:r>
          </a:p>
        </p:txBody>
      </p:sp>
      <p:sp>
        <p:nvSpPr>
          <p:cNvPr id="52228" name="Slide Number Placeholder 3">
            <a:extLst>
              <a:ext uri="{FF2B5EF4-FFF2-40B4-BE49-F238E27FC236}">
                <a16:creationId xmlns:a16="http://schemas.microsoft.com/office/drawing/2014/main" id="{A75C1A2C-83F2-40D1-92A6-9C85D96D6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5F18E401-11A7-4AE1-B38B-549F0B9713A6}"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81847CE-1167-4379-ABDA-B11482148134}"/>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F4E0567-8F97-4559-BD9E-A4688DFD5D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6B2801F2-0473-4851-A1B9-9281981D9A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C7E91-E0E8-4551-93C0-098EBE03202D}" type="slidenum">
              <a:rPr lang="en-US" altLang="en-US" smtClean="0"/>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8909A56-7F95-4BA2-9A79-82381C8E5A5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EB5634E-F68A-492D-8C2E-02C3708D1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9 &amp; 10 are the same slide??? </a:t>
            </a:r>
          </a:p>
        </p:txBody>
      </p:sp>
      <p:sp>
        <p:nvSpPr>
          <p:cNvPr id="22532" name="Slide Number Placeholder 3">
            <a:extLst>
              <a:ext uri="{FF2B5EF4-FFF2-40B4-BE49-F238E27FC236}">
                <a16:creationId xmlns:a16="http://schemas.microsoft.com/office/drawing/2014/main" id="{752D5630-0CDF-4C69-9311-CF18C85B2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8CAAB99-8968-49F6-A256-CACB4C794899}"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5EBF77-C776-46C9-9A19-16E4F08F2C2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8F1D5D1-9B75-4BA4-8477-894544B8B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568D9A4D-0531-4603-B732-1BB880C7A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1C4B5B8-D631-4021-A98B-6C4008B7054D}"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7187D56-ABFB-46BD-9A51-A0310EE8785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56922E5-C5F3-46ED-94BF-0AE1E426B1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8D74AB97-8CEF-443D-90C2-3AB7315AC4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9856948-AC6D-4446-98A1-34BBD3B7D01B}"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C755E47-426A-418C-A29C-52671333002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EE57AD3D-A187-4E0B-B136-786DDB23E0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D6ADC5B6-329A-478E-841D-FDE3E5DF6D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60A59A31-7E9D-4A6F-BFD1-06CF225048A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B470DA-CD77-445B-8021-83312C8C1691}"/>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77D42B2-ADA6-4F0D-B1F2-B4FBCCF64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CM</a:t>
            </a:r>
          </a:p>
          <a:p>
            <a:r>
              <a:rPr lang="en-US" altLang="en-US">
                <a:latin typeface="Arial" panose="020B0604020202020204" pitchFamily="34" charset="0"/>
              </a:rPr>
              <a:t>Direct deposit form</a:t>
            </a:r>
          </a:p>
          <a:p>
            <a:r>
              <a:rPr lang="en-US" altLang="en-US">
                <a:latin typeface="Arial" panose="020B0604020202020204" pitchFamily="34" charset="0"/>
              </a:rPr>
              <a:t>Web resource</a:t>
            </a:r>
          </a:p>
          <a:p>
            <a:r>
              <a:rPr lang="en-US" altLang="en-US">
                <a:latin typeface="Arial" panose="020B0604020202020204" pitchFamily="34" charset="0"/>
              </a:rPr>
              <a:t>School calendar resources</a:t>
            </a:r>
          </a:p>
        </p:txBody>
      </p:sp>
    </p:spTree>
    <p:extLst>
      <p:ext uri="{BB962C8B-B14F-4D97-AF65-F5344CB8AC3E}">
        <p14:creationId xmlns:p14="http://schemas.microsoft.com/office/powerpoint/2010/main" val="211521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6E308EB-A0C4-4411-A6FC-B64D9C64E5A2}"/>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B7552B4-909C-4040-B7CA-2D4B7E61B6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Find/save school numbers in your cell phone. </a:t>
            </a:r>
          </a:p>
        </p:txBody>
      </p:sp>
      <p:sp>
        <p:nvSpPr>
          <p:cNvPr id="38916" name="Slide Number Placeholder 3">
            <a:extLst>
              <a:ext uri="{FF2B5EF4-FFF2-40B4-BE49-F238E27FC236}">
                <a16:creationId xmlns:a16="http://schemas.microsoft.com/office/drawing/2014/main" id="{656B76BD-BDD3-4502-A4FC-A43ABA3A8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4FDDEFB-C9D2-4D67-B213-BF458AF10120}"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4CA6B60-3ECA-4C35-A23E-A2B225ADB240}"/>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2018CFC6-FA3E-4977-B702-8D51302D9B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48B73A22-0E32-45B1-A4D7-F90451CA0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40C14A70-2ED6-4E31-92E2-7DC4C34797A4}"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8D496A6E-3BC7-442C-9F78-3A804B574600}"/>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D9BD2644-71B7-451E-8AE2-0E8016FFEF8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E4F6F66-DBA2-4844-88F1-103AFEBD31F5}"/>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AD957B3A-654C-4ACF-9C21-B7DD31A3A48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13FF981B-AA5E-4410-8435-8CD5A23E21F3}"/>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28F078C1-E73A-4935-A299-17A2D6009E81}"/>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235D4473-2A30-4998-AB71-6A404AA730F9}"/>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49DF89C7-70DD-46E5-B4BC-89F90E7A811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16E895AA-5683-4D48-850E-AF79C56C8FC9}"/>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071BE321-DB2A-4CC5-AE42-CB8B5220264A}"/>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A8E4E07C-B7D1-4229-A2DC-EBC7266A2487}"/>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B171E41-A09C-4B85-850C-6E592F0264D5}"/>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F131EA12-184E-4EAA-B477-3C9B769AB563}"/>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273993CB-0452-43E8-A48A-748FB8F1B79B}"/>
              </a:ext>
            </a:extLst>
          </p:cNvPr>
          <p:cNvSpPr>
            <a:spLocks noGrp="1"/>
          </p:cNvSpPr>
          <p:nvPr>
            <p:ph type="sldNum" sz="quarter" idx="12"/>
          </p:nvPr>
        </p:nvSpPr>
        <p:spPr/>
        <p:txBody>
          <a:bodyPr/>
          <a:lstStyle>
            <a:lvl1pPr>
              <a:defRPr/>
            </a:lvl1pPr>
          </a:lstStyle>
          <a:p>
            <a:pPr>
              <a:defRPr/>
            </a:pPr>
            <a:fld id="{486908C7-1687-45DA-B7D3-18286FDB8EB0}" type="slidenum">
              <a:rPr lang="en-US" altLang="en-US"/>
              <a:pPr>
                <a:defRPr/>
              </a:pPr>
              <a:t>‹#›</a:t>
            </a:fld>
            <a:endParaRPr lang="en-US" altLang="en-US"/>
          </a:p>
        </p:txBody>
      </p:sp>
    </p:spTree>
    <p:extLst>
      <p:ext uri="{BB962C8B-B14F-4D97-AF65-F5344CB8AC3E}">
        <p14:creationId xmlns:p14="http://schemas.microsoft.com/office/powerpoint/2010/main" val="29262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3C7705-9FB9-415D-B217-FE2C6AAC2ED0}"/>
              </a:ext>
            </a:extLst>
          </p:cNvPr>
          <p:cNvSpPr>
            <a:spLocks noGrp="1"/>
          </p:cNvSpPr>
          <p:nvPr>
            <p:ph type="dt" sz="half" idx="10"/>
          </p:nvPr>
        </p:nvSpPr>
        <p:spPr/>
        <p:txBody>
          <a:bodyPr/>
          <a:lstStyle>
            <a:lvl1pPr>
              <a:defRPr/>
            </a:lvl1pPr>
          </a:lstStyle>
          <a:p>
            <a:pPr>
              <a:defRPr/>
            </a:pPr>
            <a:fld id="{336D3793-8137-4F48-9999-709DF2AB5343}" type="datetimeFigureOut">
              <a:rPr lang="en-US"/>
              <a:pPr>
                <a:defRPr/>
              </a:pPr>
              <a:t>10/2/2023</a:t>
            </a:fld>
            <a:endParaRPr lang="en-US"/>
          </a:p>
        </p:txBody>
      </p:sp>
      <p:sp>
        <p:nvSpPr>
          <p:cNvPr id="5" name="Footer Placeholder 4">
            <a:extLst>
              <a:ext uri="{FF2B5EF4-FFF2-40B4-BE49-F238E27FC236}">
                <a16:creationId xmlns:a16="http://schemas.microsoft.com/office/drawing/2014/main" id="{CB942EAD-6308-485C-9B93-CE7165F05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9F2033-48AD-4B79-868B-0D37A7456FED}"/>
              </a:ext>
            </a:extLst>
          </p:cNvPr>
          <p:cNvSpPr>
            <a:spLocks noGrp="1"/>
          </p:cNvSpPr>
          <p:nvPr>
            <p:ph type="sldNum" sz="quarter" idx="12"/>
          </p:nvPr>
        </p:nvSpPr>
        <p:spPr/>
        <p:txBody>
          <a:bodyPr/>
          <a:lstStyle>
            <a:lvl1pPr>
              <a:defRPr/>
            </a:lvl1pPr>
          </a:lstStyle>
          <a:p>
            <a:pPr>
              <a:defRPr/>
            </a:pPr>
            <a:fld id="{E522767B-ADC5-4D10-85D3-98723A29A44A}" type="slidenum">
              <a:rPr lang="en-US" altLang="en-US"/>
              <a:pPr>
                <a:defRPr/>
              </a:pPr>
              <a:t>‹#›</a:t>
            </a:fld>
            <a:endParaRPr lang="en-US" altLang="en-US"/>
          </a:p>
        </p:txBody>
      </p:sp>
    </p:spTree>
    <p:extLst>
      <p:ext uri="{BB962C8B-B14F-4D97-AF65-F5344CB8AC3E}">
        <p14:creationId xmlns:p14="http://schemas.microsoft.com/office/powerpoint/2010/main" val="74052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D8301A-12E1-4BB5-94DB-35B00F0A24A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EE25DCA3-580F-44ED-BD7B-81E1CC6AF0C4}"/>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45546C7-4DC7-4755-B2A4-B09451CD7913}"/>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CADA4A7-4B82-4AA1-AB4F-9DE7161FFF6E}"/>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1B0C6A5B-35D8-4811-9523-1CE84F423E7F}"/>
              </a:ext>
            </a:extLst>
          </p:cNvPr>
          <p:cNvSpPr>
            <a:spLocks noGrp="1"/>
          </p:cNvSpPr>
          <p:nvPr>
            <p:ph type="sldNum" sz="quarter" idx="16"/>
          </p:nvPr>
        </p:nvSpPr>
        <p:spPr/>
        <p:txBody>
          <a:bodyPr/>
          <a:lstStyle>
            <a:lvl1pPr>
              <a:defRPr/>
            </a:lvl1pPr>
          </a:lstStyle>
          <a:p>
            <a:pPr>
              <a:defRPr/>
            </a:pPr>
            <a:fld id="{0B60DCC7-2B03-4478-B7C5-5DC9BF771A8D}" type="slidenum">
              <a:rPr lang="en-US" altLang="en-US"/>
              <a:pPr>
                <a:defRPr/>
              </a:pPr>
              <a:t>‹#›</a:t>
            </a:fld>
            <a:endParaRPr lang="en-US" altLang="en-US"/>
          </a:p>
        </p:txBody>
      </p:sp>
    </p:spTree>
    <p:extLst>
      <p:ext uri="{BB962C8B-B14F-4D97-AF65-F5344CB8AC3E}">
        <p14:creationId xmlns:p14="http://schemas.microsoft.com/office/powerpoint/2010/main" val="418452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B2B180-9F1E-40AE-ADA2-491688CEA12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D0D95B5-D9CA-42B5-BFFC-4D347EB275C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ABCE07A-466E-48D9-90E5-7B5B56F681CE}"/>
              </a:ext>
            </a:extLst>
          </p:cNvPr>
          <p:cNvSpPr>
            <a:spLocks noGrp="1"/>
          </p:cNvSpPr>
          <p:nvPr>
            <p:ph type="sldNum" sz="quarter" idx="12"/>
          </p:nvPr>
        </p:nvSpPr>
        <p:spPr/>
        <p:txBody>
          <a:bodyPr/>
          <a:lstStyle>
            <a:lvl1pPr>
              <a:defRPr/>
            </a:lvl1pPr>
          </a:lstStyle>
          <a:p>
            <a:pPr>
              <a:defRPr/>
            </a:pPr>
            <a:fld id="{132DDB1C-B474-4616-ADC8-B0E5D98346F8}" type="slidenum">
              <a:rPr lang="en-US" altLang="en-US"/>
              <a:pPr>
                <a:defRPr/>
              </a:pPr>
              <a:t>‹#›</a:t>
            </a:fld>
            <a:endParaRPr lang="en-US" altLang="en-US"/>
          </a:p>
        </p:txBody>
      </p:sp>
    </p:spTree>
    <p:extLst>
      <p:ext uri="{BB962C8B-B14F-4D97-AF65-F5344CB8AC3E}">
        <p14:creationId xmlns:p14="http://schemas.microsoft.com/office/powerpoint/2010/main" val="200483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DB3296-427A-4099-B3BB-B9F7A8D45BB3}"/>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768F9C93-1A3E-4E8F-9BC1-C8A93A97479D}"/>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E053B621-54ED-4048-8257-D88146475566}"/>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1C5694A-F8E0-45EA-8F03-C2A0F4EBC231}"/>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EE3C4C3-3EB8-4D3E-B716-F58048C14D42}"/>
              </a:ext>
            </a:extLst>
          </p:cNvPr>
          <p:cNvSpPr>
            <a:spLocks noGrp="1"/>
          </p:cNvSpPr>
          <p:nvPr>
            <p:ph type="sldNum" sz="quarter" idx="16"/>
          </p:nvPr>
        </p:nvSpPr>
        <p:spPr/>
        <p:txBody>
          <a:bodyPr/>
          <a:lstStyle>
            <a:lvl1pPr>
              <a:defRPr/>
            </a:lvl1pPr>
          </a:lstStyle>
          <a:p>
            <a:pPr>
              <a:defRPr/>
            </a:pPr>
            <a:fld id="{36AAE97C-9BBE-4061-899C-B9EB8BBABFD0}" type="slidenum">
              <a:rPr lang="en-US" altLang="en-US"/>
              <a:pPr>
                <a:defRPr/>
              </a:pPr>
              <a:t>‹#›</a:t>
            </a:fld>
            <a:endParaRPr lang="en-US" altLang="en-US"/>
          </a:p>
        </p:txBody>
      </p:sp>
    </p:spTree>
    <p:extLst>
      <p:ext uri="{BB962C8B-B14F-4D97-AF65-F5344CB8AC3E}">
        <p14:creationId xmlns:p14="http://schemas.microsoft.com/office/powerpoint/2010/main" val="92404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F821467-7CC0-4790-BAFF-7014915A5D21}"/>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BE786C9-CC07-4B44-AAF9-34B39CDF7060}"/>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D732F8C-F062-4295-AE70-F82CEEB3B364}"/>
              </a:ext>
            </a:extLst>
          </p:cNvPr>
          <p:cNvSpPr>
            <a:spLocks noGrp="1"/>
          </p:cNvSpPr>
          <p:nvPr>
            <p:ph type="sldNum" sz="quarter" idx="16"/>
          </p:nvPr>
        </p:nvSpPr>
        <p:spPr/>
        <p:txBody>
          <a:bodyPr/>
          <a:lstStyle>
            <a:lvl1pPr>
              <a:defRPr/>
            </a:lvl1pPr>
          </a:lstStyle>
          <a:p>
            <a:pPr>
              <a:defRPr/>
            </a:pPr>
            <a:fld id="{BA47D582-AEAA-4247-BC87-F0A9A973D5FE}" type="slidenum">
              <a:rPr lang="en-US" altLang="en-US"/>
              <a:pPr>
                <a:defRPr/>
              </a:pPr>
              <a:t>‹#›</a:t>
            </a:fld>
            <a:endParaRPr lang="en-US" altLang="en-US"/>
          </a:p>
        </p:txBody>
      </p:sp>
    </p:spTree>
    <p:extLst>
      <p:ext uri="{BB962C8B-B14F-4D97-AF65-F5344CB8AC3E}">
        <p14:creationId xmlns:p14="http://schemas.microsoft.com/office/powerpoint/2010/main" val="428463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FCCCCD-E79E-488D-A41C-1217372F133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36CE2FB-8677-4F4F-9408-BC7E46D8E60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9127368-DB17-4DCA-86E3-2DBB88B97A18}"/>
              </a:ext>
            </a:extLst>
          </p:cNvPr>
          <p:cNvSpPr>
            <a:spLocks noGrp="1"/>
          </p:cNvSpPr>
          <p:nvPr>
            <p:ph type="sldNum" sz="quarter" idx="12"/>
          </p:nvPr>
        </p:nvSpPr>
        <p:spPr/>
        <p:txBody>
          <a:bodyPr/>
          <a:lstStyle>
            <a:lvl1pPr>
              <a:defRPr/>
            </a:lvl1pPr>
          </a:lstStyle>
          <a:p>
            <a:pPr>
              <a:defRPr/>
            </a:pPr>
            <a:fld id="{2F1E97A1-06D7-4965-A3DA-D8EE992652EC}" type="slidenum">
              <a:rPr lang="en-US" altLang="en-US"/>
              <a:pPr>
                <a:defRPr/>
              </a:pPr>
              <a:t>‹#›</a:t>
            </a:fld>
            <a:endParaRPr lang="en-US" altLang="en-US"/>
          </a:p>
        </p:txBody>
      </p:sp>
    </p:spTree>
    <p:extLst>
      <p:ext uri="{BB962C8B-B14F-4D97-AF65-F5344CB8AC3E}">
        <p14:creationId xmlns:p14="http://schemas.microsoft.com/office/powerpoint/2010/main" val="188709160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DCA980-F190-4317-89F9-F7F04C8AD43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1992F01-8A7D-41E8-B12A-842C5B95AE0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0180A45-A5EB-4140-A9A9-153A6C63C3D4}"/>
              </a:ext>
            </a:extLst>
          </p:cNvPr>
          <p:cNvSpPr>
            <a:spLocks noGrp="1"/>
          </p:cNvSpPr>
          <p:nvPr>
            <p:ph type="sldNum" sz="quarter" idx="12"/>
          </p:nvPr>
        </p:nvSpPr>
        <p:spPr/>
        <p:txBody>
          <a:bodyPr/>
          <a:lstStyle>
            <a:lvl1pPr>
              <a:defRPr/>
            </a:lvl1pPr>
          </a:lstStyle>
          <a:p>
            <a:pPr>
              <a:defRPr/>
            </a:pPr>
            <a:fld id="{728248A3-7BD0-4059-98CE-C84A9E274034}" type="slidenum">
              <a:rPr lang="en-US" altLang="en-US"/>
              <a:pPr>
                <a:defRPr/>
              </a:pPr>
              <a:t>‹#›</a:t>
            </a:fld>
            <a:endParaRPr lang="en-US" altLang="en-US"/>
          </a:p>
        </p:txBody>
      </p:sp>
    </p:spTree>
    <p:extLst>
      <p:ext uri="{BB962C8B-B14F-4D97-AF65-F5344CB8AC3E}">
        <p14:creationId xmlns:p14="http://schemas.microsoft.com/office/powerpoint/2010/main" val="4095785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0A0CC1-D491-4C5A-AD64-D284E6B0901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0B95560-E2B9-45CB-B6E7-84E18834E07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D333D51-15F4-49C9-97B6-C096E96C0844}"/>
              </a:ext>
            </a:extLst>
          </p:cNvPr>
          <p:cNvSpPr>
            <a:spLocks noGrp="1"/>
          </p:cNvSpPr>
          <p:nvPr>
            <p:ph type="sldNum" sz="quarter" idx="12"/>
          </p:nvPr>
        </p:nvSpPr>
        <p:spPr/>
        <p:txBody>
          <a:bodyPr/>
          <a:lstStyle>
            <a:lvl1pPr>
              <a:defRPr/>
            </a:lvl1pPr>
          </a:lstStyle>
          <a:p>
            <a:pPr>
              <a:defRPr/>
            </a:pPr>
            <a:fld id="{89003DF1-92CF-4831-9319-CEC13E338409}" type="slidenum">
              <a:rPr lang="en-US" altLang="en-US"/>
              <a:pPr>
                <a:defRPr/>
              </a:pPr>
              <a:t>‹#›</a:t>
            </a:fld>
            <a:endParaRPr lang="en-US" altLang="en-US"/>
          </a:p>
        </p:txBody>
      </p:sp>
    </p:spTree>
    <p:extLst>
      <p:ext uri="{BB962C8B-B14F-4D97-AF65-F5344CB8AC3E}">
        <p14:creationId xmlns:p14="http://schemas.microsoft.com/office/powerpoint/2010/main" val="22848833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C5B885-E9FF-4E76-B6CD-7471409039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12DEDFE-FB65-48A8-BCF5-CC993615FB5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E4C699D-B5EF-407B-8869-0CFCC9F36484}"/>
              </a:ext>
            </a:extLst>
          </p:cNvPr>
          <p:cNvSpPr>
            <a:spLocks noGrp="1"/>
          </p:cNvSpPr>
          <p:nvPr>
            <p:ph type="sldNum" sz="quarter" idx="12"/>
          </p:nvPr>
        </p:nvSpPr>
        <p:spPr/>
        <p:txBody>
          <a:bodyPr/>
          <a:lstStyle>
            <a:lvl1pPr>
              <a:defRPr/>
            </a:lvl1pPr>
          </a:lstStyle>
          <a:p>
            <a:pPr>
              <a:defRPr/>
            </a:pPr>
            <a:fld id="{16C32DE6-47C6-4F8C-861C-8ED351095D69}" type="slidenum">
              <a:rPr lang="en-US" altLang="en-US"/>
              <a:pPr>
                <a:defRPr/>
              </a:pPr>
              <a:t>‹#›</a:t>
            </a:fld>
            <a:endParaRPr lang="en-US" altLang="en-US"/>
          </a:p>
        </p:txBody>
      </p:sp>
    </p:spTree>
    <p:extLst>
      <p:ext uri="{BB962C8B-B14F-4D97-AF65-F5344CB8AC3E}">
        <p14:creationId xmlns:p14="http://schemas.microsoft.com/office/powerpoint/2010/main" val="35250074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2399C97-795A-4B5C-8F8E-25BBA08620B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4FCACCD-5B05-482B-90D4-ADDBAAF4749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BDD2EC-68F7-4995-9139-A2F3B3D20E39}"/>
              </a:ext>
            </a:extLst>
          </p:cNvPr>
          <p:cNvSpPr>
            <a:spLocks noGrp="1"/>
          </p:cNvSpPr>
          <p:nvPr>
            <p:ph type="sldNum" sz="quarter" idx="12"/>
          </p:nvPr>
        </p:nvSpPr>
        <p:spPr/>
        <p:txBody>
          <a:bodyPr/>
          <a:lstStyle>
            <a:lvl1pPr>
              <a:defRPr/>
            </a:lvl1pPr>
          </a:lstStyle>
          <a:p>
            <a:pPr>
              <a:defRPr/>
            </a:pPr>
            <a:fld id="{EDDBC0B3-9E48-454B-9B93-2D964ADED7DE}" type="slidenum">
              <a:rPr lang="en-US" altLang="en-US"/>
              <a:pPr>
                <a:defRPr/>
              </a:pPr>
              <a:t>‹#›</a:t>
            </a:fld>
            <a:endParaRPr lang="en-US" altLang="en-US"/>
          </a:p>
        </p:txBody>
      </p:sp>
    </p:spTree>
    <p:extLst>
      <p:ext uri="{BB962C8B-B14F-4D97-AF65-F5344CB8AC3E}">
        <p14:creationId xmlns:p14="http://schemas.microsoft.com/office/powerpoint/2010/main" val="391533680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EF00807-FE45-43D6-993C-4E9D10BD0FC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AB1C5AB-1844-47CF-B57E-06E461E1C5B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91E81E7-2B50-43B4-9B4F-378B8E7DFF36}"/>
              </a:ext>
            </a:extLst>
          </p:cNvPr>
          <p:cNvSpPr>
            <a:spLocks noGrp="1"/>
          </p:cNvSpPr>
          <p:nvPr>
            <p:ph type="sldNum" sz="quarter" idx="12"/>
          </p:nvPr>
        </p:nvSpPr>
        <p:spPr/>
        <p:txBody>
          <a:bodyPr/>
          <a:lstStyle>
            <a:lvl1pPr>
              <a:defRPr/>
            </a:lvl1pPr>
          </a:lstStyle>
          <a:p>
            <a:pPr>
              <a:defRPr/>
            </a:pPr>
            <a:fld id="{9BA267DB-0225-456C-AE96-ACF6647E8557}" type="slidenum">
              <a:rPr lang="en-US" altLang="en-US"/>
              <a:pPr>
                <a:defRPr/>
              </a:pPr>
              <a:t>‹#›</a:t>
            </a:fld>
            <a:endParaRPr lang="en-US" altLang="en-US"/>
          </a:p>
        </p:txBody>
      </p:sp>
    </p:spTree>
    <p:extLst>
      <p:ext uri="{BB962C8B-B14F-4D97-AF65-F5344CB8AC3E}">
        <p14:creationId xmlns:p14="http://schemas.microsoft.com/office/powerpoint/2010/main" val="32869999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B7AF8BD-C853-4BA3-8E3D-D8996B2A096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75C8FD0-8765-413E-9C53-37C6E97FF35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6BE4C4E-5BE2-4DB4-9BD3-410CE7E79A71}"/>
              </a:ext>
            </a:extLst>
          </p:cNvPr>
          <p:cNvSpPr>
            <a:spLocks noGrp="1"/>
          </p:cNvSpPr>
          <p:nvPr>
            <p:ph type="sldNum" sz="quarter" idx="12"/>
          </p:nvPr>
        </p:nvSpPr>
        <p:spPr/>
        <p:txBody>
          <a:bodyPr/>
          <a:lstStyle>
            <a:lvl1pPr>
              <a:defRPr/>
            </a:lvl1pPr>
          </a:lstStyle>
          <a:p>
            <a:pPr>
              <a:defRPr/>
            </a:pPr>
            <a:fld id="{BB458C6A-159E-40E4-BD56-6686636020BE}" type="slidenum">
              <a:rPr lang="en-US" altLang="en-US"/>
              <a:pPr>
                <a:defRPr/>
              </a:pPr>
              <a:t>‹#›</a:t>
            </a:fld>
            <a:endParaRPr lang="en-US" altLang="en-US"/>
          </a:p>
        </p:txBody>
      </p:sp>
    </p:spTree>
    <p:extLst>
      <p:ext uri="{BB962C8B-B14F-4D97-AF65-F5344CB8AC3E}">
        <p14:creationId xmlns:p14="http://schemas.microsoft.com/office/powerpoint/2010/main" val="40865071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DFECCA-8AAD-4081-8A22-FC1F5751C53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DF556CA-B146-470B-9CA0-1454712AAA4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E3FADBD-CEB6-4543-A1B8-D39A22DC4584}"/>
              </a:ext>
            </a:extLst>
          </p:cNvPr>
          <p:cNvSpPr>
            <a:spLocks noGrp="1"/>
          </p:cNvSpPr>
          <p:nvPr>
            <p:ph type="sldNum" sz="quarter" idx="12"/>
          </p:nvPr>
        </p:nvSpPr>
        <p:spPr/>
        <p:txBody>
          <a:bodyPr/>
          <a:lstStyle>
            <a:lvl1pPr>
              <a:defRPr/>
            </a:lvl1pPr>
          </a:lstStyle>
          <a:p>
            <a:pPr>
              <a:defRPr/>
            </a:pPr>
            <a:fld id="{61EFBCB0-3F39-4F6A-8244-EBF44FE4E0B2}" type="slidenum">
              <a:rPr lang="en-US" altLang="en-US"/>
              <a:pPr>
                <a:defRPr/>
              </a:pPr>
              <a:t>‹#›</a:t>
            </a:fld>
            <a:endParaRPr lang="en-US" altLang="en-US"/>
          </a:p>
        </p:txBody>
      </p:sp>
    </p:spTree>
    <p:extLst>
      <p:ext uri="{BB962C8B-B14F-4D97-AF65-F5344CB8AC3E}">
        <p14:creationId xmlns:p14="http://schemas.microsoft.com/office/powerpoint/2010/main" val="203650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8F70EB3-5B90-4387-8918-3BF33CA7197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52AAAA9-D4C9-4228-B3CB-68598A1B59E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808F196-C516-4C28-85A6-DC109DEA2431}"/>
              </a:ext>
            </a:extLst>
          </p:cNvPr>
          <p:cNvSpPr>
            <a:spLocks noGrp="1"/>
          </p:cNvSpPr>
          <p:nvPr>
            <p:ph type="sldNum" sz="quarter" idx="12"/>
          </p:nvPr>
        </p:nvSpPr>
        <p:spPr/>
        <p:txBody>
          <a:bodyPr/>
          <a:lstStyle>
            <a:lvl1pPr>
              <a:defRPr/>
            </a:lvl1pPr>
          </a:lstStyle>
          <a:p>
            <a:pPr>
              <a:defRPr/>
            </a:pPr>
            <a:fld id="{EE12BE97-8408-4C40-9BA9-CF7144F00265}" type="slidenum">
              <a:rPr lang="en-US" altLang="en-US"/>
              <a:pPr>
                <a:defRPr/>
              </a:pPr>
              <a:t>‹#›</a:t>
            </a:fld>
            <a:endParaRPr lang="en-US" altLang="en-US"/>
          </a:p>
        </p:txBody>
      </p:sp>
    </p:spTree>
    <p:extLst>
      <p:ext uri="{BB962C8B-B14F-4D97-AF65-F5344CB8AC3E}">
        <p14:creationId xmlns:p14="http://schemas.microsoft.com/office/powerpoint/2010/main" val="407510211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EEC37BB-ABFC-4E4E-85BB-39F593926D6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BF7ADA4-494A-42C9-9BF3-A3C1745D468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93B2DF0-D2B5-4F26-BD5B-D8DB5BF345FD}"/>
              </a:ext>
            </a:extLst>
          </p:cNvPr>
          <p:cNvSpPr>
            <a:spLocks noGrp="1"/>
          </p:cNvSpPr>
          <p:nvPr>
            <p:ph type="sldNum" sz="quarter" idx="12"/>
          </p:nvPr>
        </p:nvSpPr>
        <p:spPr/>
        <p:txBody>
          <a:bodyPr/>
          <a:lstStyle>
            <a:lvl1pPr>
              <a:defRPr/>
            </a:lvl1pPr>
          </a:lstStyle>
          <a:p>
            <a:pPr>
              <a:defRPr/>
            </a:pPr>
            <a:fld id="{6BF206DE-FA64-407D-BDB1-A4ACCABA721D}" type="slidenum">
              <a:rPr lang="en-US" altLang="en-US"/>
              <a:pPr>
                <a:defRPr/>
              </a:pPr>
              <a:t>‹#›</a:t>
            </a:fld>
            <a:endParaRPr lang="en-US" altLang="en-US"/>
          </a:p>
        </p:txBody>
      </p:sp>
    </p:spTree>
    <p:extLst>
      <p:ext uri="{BB962C8B-B14F-4D97-AF65-F5344CB8AC3E}">
        <p14:creationId xmlns:p14="http://schemas.microsoft.com/office/powerpoint/2010/main" val="1959018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7E98FB8-01C8-446A-AF9C-AF34882C7FE5}"/>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2259B902-AD40-4A4F-9831-2D9B654A6AE4}"/>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7E1C2B1C-901B-46FB-965A-DA261E3051F3}"/>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300CE2D-6CDC-49FF-B5C0-91DCED44395E}"/>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1513F647-AC32-4121-B185-224397B138F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6A3A49DE-FAD5-4A7D-9DE6-2BD5DC0C8D4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A2E1B302-340F-43BB-889A-346FA40A10B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92D4FCD-63A3-4D01-830B-02270E9C565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F673744-84EF-4F85-9668-B915267F8DF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96E08FC4-5454-42C4-8350-E70C8ACC07C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5A960F8C-DD65-4FFC-B12B-76A72FDCB462}"/>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8A7021BD-E494-41DF-A3A5-9609E38A9A87}"/>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BC4AC736-3EB6-4950-AFA9-A499B0732971}"/>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7EADAEC-CB2C-470F-ABEB-12724E45B41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6C0F72D2-FA6E-4BE7-AFEA-ADE1C20238D4}"/>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590E60AF-3B0A-4732-98F8-26263A176555}"/>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A09719F4-964F-4AF0-BE6D-03AEBB16EA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05"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6" r:id="rId10"/>
    <p:sldLayoutId id="2147485107" r:id="rId11"/>
    <p:sldLayoutId id="2147485101" r:id="rId12"/>
    <p:sldLayoutId id="2147485108" r:id="rId13"/>
    <p:sldLayoutId id="2147485102" r:id="rId14"/>
    <p:sldLayoutId id="2147485103" r:id="rId15"/>
    <p:sldLayoutId id="2147485104" r:id="rId16"/>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ntranet.spokaneschools.org/IncidentRepor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ogin.frontlineeducation.com/login?signin=2526b1e67908278c516e933294c35105&amp;productId=ABSMGMT&amp;clientId=ABSMGMT#/login" TargetMode="External"/><Relationship Id="rId7" Type="http://schemas.openxmlformats.org/officeDocument/2006/relationships/hyperlink" Target="https://eo.spokaneschools.org/ifas7/login/login.aspx?ReturnUrl=%2fBusinessPLUS%2femployeeonline%2fEOHomePage" TargetMode="External"/><Relationship Id="rId2" Type="http://schemas.openxmlformats.org/officeDocument/2006/relationships/hyperlink" Target="mailto:subdesk@spokaneschools.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outlook.office.com/owa/"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BethanyF@spokaneschool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MichelleSi@spokaneschools.org" TargetMode="External"/><Relationship Id="rId4" Type="http://schemas.openxmlformats.org/officeDocument/2006/relationships/hyperlink" Target="mailto:MayaB@spokaneschool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eba.spokaneschools.org/polpro/View.aspx?id=66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file:///C:\Users\MichelleSi\OneDrive%20-%20Spokane%20Public%20Schools\Desktop\WA%20State%20Code%20of%20Professional%20Conduc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eba.spokaneschools.org/polpro/View.aspx?id=536" TargetMode="External"/><Relationship Id="rId2" Type="http://schemas.openxmlformats.org/officeDocument/2006/relationships/hyperlink" Target="https://weba.spokaneschools.org/polpro/View.aspx?id=5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eba.spokaneschools.org/polpro/View.aspx?id=6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a.spokaneschools.org/polpro/View.aspx?id=494" TargetMode="External"/><Relationship Id="rId2" Type="http://schemas.openxmlformats.org/officeDocument/2006/relationships/hyperlink" Target="https://weba.spokaneschools.org/polpro/View.aspx?id=3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eba.spokaneschools.org/polpro/View.aspx?id=4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lcome clipart for free - Clipart World">
            <a:extLst>
              <a:ext uri="{FF2B5EF4-FFF2-40B4-BE49-F238E27FC236}">
                <a16:creationId xmlns:a16="http://schemas.microsoft.com/office/drawing/2014/main" id="{9E42718B-2D77-452C-91B7-EA81DF9B805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284" b="20392"/>
          <a:stretch/>
        </p:blipFill>
        <p:spPr bwMode="auto">
          <a:xfrm>
            <a:off x="685800" y="152400"/>
            <a:ext cx="606931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756C92-222E-48AE-ADC0-A1B1D8F22D32}"/>
              </a:ext>
            </a:extLst>
          </p:cNvPr>
          <p:cNvSpPr txBox="1"/>
          <p:nvPr/>
        </p:nvSpPr>
        <p:spPr>
          <a:xfrm>
            <a:off x="685800" y="3112294"/>
            <a:ext cx="6934200" cy="2462213"/>
          </a:xfrm>
          <a:prstGeom prst="rect">
            <a:avLst/>
          </a:prstGeom>
          <a:noFill/>
        </p:spPr>
        <p:txBody>
          <a:bodyPr wrap="square" rtlCol="0">
            <a:spAutoFit/>
          </a:bodyPr>
          <a:lstStyle/>
          <a:p>
            <a:pPr>
              <a:spcAft>
                <a:spcPts val="1200"/>
              </a:spcAft>
            </a:pPr>
            <a:r>
              <a:rPr lang="en-US" dirty="0"/>
              <a:t>While you wait for our presentation to begin, please think of a PASSWORD for your SPS District Accounts:</a:t>
            </a:r>
          </a:p>
          <a:p>
            <a:pPr marL="285750" indent="-285750">
              <a:buFont typeface="Arial" panose="020B0604020202020204" pitchFamily="34" charset="0"/>
              <a:buChar char="•"/>
            </a:pPr>
            <a:r>
              <a:rPr lang="en-US" dirty="0"/>
              <a:t>Must contain 15 characters</a:t>
            </a:r>
          </a:p>
          <a:p>
            <a:pPr marL="285750" indent="-285750">
              <a:buFont typeface="Arial" panose="020B0604020202020204" pitchFamily="34" charset="0"/>
              <a:buChar char="•"/>
            </a:pPr>
            <a:r>
              <a:rPr lang="en-US" dirty="0"/>
              <a:t>Must contain a combination of upper- and lower-case letters</a:t>
            </a:r>
          </a:p>
          <a:p>
            <a:pPr marL="285750" indent="-285750">
              <a:buFont typeface="Arial" panose="020B0604020202020204" pitchFamily="34" charset="0"/>
              <a:buChar char="•"/>
            </a:pPr>
            <a:r>
              <a:rPr lang="en-US" dirty="0"/>
              <a:t>Must contain a number</a:t>
            </a:r>
          </a:p>
          <a:p>
            <a:pPr marL="285750" indent="-285750">
              <a:buFont typeface="Arial" panose="020B0604020202020204" pitchFamily="34" charset="0"/>
              <a:buChar char="•"/>
            </a:pPr>
            <a:r>
              <a:rPr lang="en-US" dirty="0"/>
              <a:t>Must contain a special character</a:t>
            </a:r>
          </a:p>
          <a:p>
            <a:pPr marL="285750" indent="-285750">
              <a:buFont typeface="Arial" panose="020B0604020202020204" pitchFamily="34" charset="0"/>
              <a:buChar char="•"/>
            </a:pPr>
            <a:r>
              <a:rPr lang="en-US" dirty="0"/>
              <a:t>Cannot contain your name</a:t>
            </a:r>
          </a:p>
          <a:p>
            <a:pPr marL="285750" indent="-285750">
              <a:buFont typeface="Arial" panose="020B0604020202020204" pitchFamily="34" charset="0"/>
              <a:buChar char="•"/>
            </a:pPr>
            <a:r>
              <a:rPr lang="en-US" dirty="0"/>
              <a:t>Cannot contain your birthdate</a:t>
            </a:r>
          </a:p>
        </p:txBody>
      </p:sp>
    </p:spTree>
    <p:extLst>
      <p:ext uri="{BB962C8B-B14F-4D97-AF65-F5344CB8AC3E}">
        <p14:creationId xmlns:p14="http://schemas.microsoft.com/office/powerpoint/2010/main" val="38262802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Questions To Ask New Employees In Their 1st Month - GQR">
            <a:extLst>
              <a:ext uri="{FF2B5EF4-FFF2-40B4-BE49-F238E27FC236}">
                <a16:creationId xmlns:a16="http://schemas.microsoft.com/office/drawing/2014/main" id="{174CCA47-6A70-415A-80A5-D677DB5B2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87" r="14944"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5ECE94-DC8A-4682-AA49-373A028AE626}"/>
              </a:ext>
            </a:extLst>
          </p:cNvPr>
          <p:cNvSpPr>
            <a:spLocks noGrp="1"/>
          </p:cNvSpPr>
          <p:nvPr>
            <p:ph type="title"/>
          </p:nvPr>
        </p:nvSpPr>
        <p:spPr>
          <a:xfrm>
            <a:off x="153536" y="534990"/>
            <a:ext cx="4648200" cy="912810"/>
          </a:xfrm>
        </p:spPr>
        <p:txBody>
          <a:bodyPr>
            <a:normAutofit/>
          </a:bodyPr>
          <a:lstStyle/>
          <a:p>
            <a:pPr>
              <a:defRPr/>
            </a:pPr>
            <a:r>
              <a:rPr lang="en-US" b="1" u="sng" dirty="0">
                <a:effectLst>
                  <a:outerShdw blurRad="38100" dist="38100" dir="2700000" algn="tl">
                    <a:srgbClr val="000000">
                      <a:alpha val="43137"/>
                    </a:srgbClr>
                  </a:outerShdw>
                </a:effectLst>
              </a:rPr>
              <a:t>Who do I contact?</a:t>
            </a:r>
          </a:p>
        </p:txBody>
      </p:sp>
      <p:sp>
        <p:nvSpPr>
          <p:cNvPr id="24579" name="Content Placeholder 2">
            <a:extLst>
              <a:ext uri="{FF2B5EF4-FFF2-40B4-BE49-F238E27FC236}">
                <a16:creationId xmlns:a16="http://schemas.microsoft.com/office/drawing/2014/main" id="{3953CE5E-1C41-4E4A-9E7B-564BB1927CE9}"/>
              </a:ext>
            </a:extLst>
          </p:cNvPr>
          <p:cNvSpPr>
            <a:spLocks noGrp="1"/>
          </p:cNvSpPr>
          <p:nvPr>
            <p:ph idx="1"/>
          </p:nvPr>
        </p:nvSpPr>
        <p:spPr>
          <a:xfrm>
            <a:off x="267470" y="1776412"/>
            <a:ext cx="4997452" cy="3176588"/>
          </a:xfrm>
        </p:spPr>
        <p:txBody>
          <a:bodyPr>
            <a:normAutofit fontScale="92500" lnSpcReduction="20000"/>
          </a:bodyPr>
          <a:lstStyle/>
          <a:p>
            <a:pPr marL="457200" lvl="1" indent="0" eaLnBrk="1" hangingPunct="1">
              <a:lnSpc>
                <a:spcPct val="90000"/>
              </a:lnSpc>
              <a:buNone/>
              <a:defRPr/>
            </a:pPr>
            <a:r>
              <a:rPr lang="en-US" altLang="en-US" sz="2400" b="1" dirty="0"/>
              <a:t>The building administrator/principal or your supervisor</a:t>
            </a:r>
          </a:p>
          <a:p>
            <a:pPr marL="457200" lvl="1" indent="0" eaLnBrk="1" hangingPunct="1">
              <a:lnSpc>
                <a:spcPct val="90000"/>
              </a:lnSpc>
              <a:buFont typeface="Wingdings 3" panose="05040102010807070707" pitchFamily="18" charset="2"/>
              <a:buNone/>
              <a:defRPr/>
            </a:pPr>
            <a:endParaRPr lang="en-US" altLang="en-US" dirty="0"/>
          </a:p>
          <a:p>
            <a:pPr marL="0" marR="0">
              <a:spcBef>
                <a:spcPts val="0"/>
              </a:spcBef>
              <a:spcAft>
                <a:spcPts val="0"/>
              </a:spcAft>
            </a:pPr>
            <a:r>
              <a:rPr lang="en-US" dirty="0"/>
              <a:t>HIB</a:t>
            </a:r>
          </a:p>
          <a:p>
            <a:pPr marL="341313" lvl="1" indent="0">
              <a:spcBef>
                <a:spcPts val="0"/>
              </a:spcBef>
              <a:spcAft>
                <a:spcPts val="0"/>
              </a:spcAft>
              <a:buNone/>
            </a:pPr>
            <a:r>
              <a:rPr lang="en-US" dirty="0"/>
              <a:t>Melanie Smith, Director of Student Services – </a:t>
            </a:r>
            <a:br>
              <a:rPr lang="en-US" dirty="0"/>
            </a:br>
            <a:r>
              <a:rPr lang="en-US" dirty="0"/>
              <a:t>(509) 354-7284</a:t>
            </a:r>
          </a:p>
          <a:p>
            <a:pPr marL="171450" lvl="1" indent="0">
              <a:spcBef>
                <a:spcPts val="0"/>
              </a:spcBef>
              <a:spcAft>
                <a:spcPts val="0"/>
              </a:spcAft>
              <a:buNone/>
            </a:pPr>
            <a:endParaRPr lang="en-US" dirty="0"/>
          </a:p>
          <a:p>
            <a:pPr marL="0" marR="0">
              <a:spcBef>
                <a:spcPts val="0"/>
              </a:spcBef>
              <a:spcAft>
                <a:spcPts val="0"/>
              </a:spcAft>
            </a:pPr>
            <a:r>
              <a:rPr lang="en-US" dirty="0"/>
              <a:t>Title IV &amp; Discrimination Officer: </a:t>
            </a:r>
          </a:p>
          <a:p>
            <a:pPr marL="341313" lvl="1" indent="0">
              <a:spcBef>
                <a:spcPts val="0"/>
              </a:spcBef>
              <a:spcAft>
                <a:spcPts val="0"/>
              </a:spcAft>
              <a:buNone/>
            </a:pPr>
            <a:r>
              <a:rPr lang="en-US" dirty="0"/>
              <a:t>Jodi Harmon – (509) 354-7344</a:t>
            </a:r>
          </a:p>
          <a:p>
            <a:pPr marL="171450" lvl="1" indent="0">
              <a:spcBef>
                <a:spcPts val="0"/>
              </a:spcBef>
              <a:spcAft>
                <a:spcPts val="0"/>
              </a:spcAft>
              <a:buNone/>
            </a:pPr>
            <a:endParaRPr lang="en-US" dirty="0"/>
          </a:p>
          <a:p>
            <a:pPr marL="0">
              <a:spcBef>
                <a:spcPts val="0"/>
              </a:spcBef>
              <a:spcAft>
                <a:spcPts val="0"/>
              </a:spcAft>
            </a:pPr>
            <a:r>
              <a:rPr lang="en-US" dirty="0"/>
              <a:t>HR Employee/Labor Relations:</a:t>
            </a:r>
          </a:p>
          <a:p>
            <a:pPr marL="341313" lvl="1" indent="0">
              <a:spcBef>
                <a:spcPts val="0"/>
              </a:spcBef>
              <a:spcAft>
                <a:spcPts val="0"/>
              </a:spcAft>
              <a:buNone/>
            </a:pPr>
            <a:r>
              <a:rPr lang="en-US" dirty="0"/>
              <a:t>Richelle Swartz, Director – (509) 354-5907</a:t>
            </a:r>
          </a:p>
          <a:p>
            <a:pPr marL="341313" lvl="1" indent="0">
              <a:spcBef>
                <a:spcPts val="0"/>
              </a:spcBef>
              <a:spcAft>
                <a:spcPts val="0"/>
              </a:spcAft>
              <a:buNone/>
            </a:pPr>
            <a:r>
              <a:rPr lang="en-US" dirty="0"/>
              <a:t>Laura Sumner, Director – (509) 354-7285</a:t>
            </a:r>
          </a:p>
          <a:p>
            <a:pPr marL="341313" lvl="1" indent="0">
              <a:spcBef>
                <a:spcPts val="0"/>
              </a:spcBef>
              <a:spcAft>
                <a:spcPts val="0"/>
              </a:spcAft>
              <a:buNone/>
            </a:pPr>
            <a:r>
              <a:rPr lang="en-US" dirty="0"/>
              <a:t>Jason Lesley, Manager – (509) 354-7262</a:t>
            </a:r>
            <a:endParaRPr lang="en-US" altLang="en-US" dirty="0"/>
          </a:p>
          <a:p>
            <a:pPr marL="0" marR="0" indent="0">
              <a:spcBef>
                <a:spcPts val="0"/>
              </a:spcBef>
              <a:spcAft>
                <a:spcPts val="0"/>
              </a:spcAft>
              <a:buNone/>
            </a:pPr>
            <a:endParaRPr lang="en-US" dirty="0"/>
          </a:p>
        </p:txBody>
      </p:sp>
      <p:cxnSp>
        <p:nvCxnSpPr>
          <p:cNvPr id="136" name="Straight Connector 13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CAA6C19-4C5D-4965-BA12-A11AC91BB733}"/>
              </a:ext>
            </a:extLst>
          </p:cNvPr>
          <p:cNvSpPr>
            <a:spLocks noGrp="1"/>
          </p:cNvSpPr>
          <p:nvPr>
            <p:ph type="title"/>
          </p:nvPr>
        </p:nvSpPr>
        <p:spPr>
          <a:xfrm>
            <a:off x="597693" y="533400"/>
            <a:ext cx="6348413" cy="1066800"/>
          </a:xfrm>
        </p:spPr>
        <p:txBody>
          <a:bodyPr/>
          <a:lstStyle/>
          <a:p>
            <a:pPr eaLnBrk="1" hangingPunct="1">
              <a:defRPr/>
            </a:pPr>
            <a:r>
              <a:rPr lang="en-US" altLang="en-US" sz="4200" b="1" u="sng" dirty="0">
                <a:effectLst>
                  <a:outerShdw blurRad="38100" dist="38100" dir="2700000" algn="tl">
                    <a:srgbClr val="000000">
                      <a:alpha val="43137"/>
                    </a:srgbClr>
                  </a:outerShdw>
                </a:effectLst>
              </a:rPr>
              <a:t>Safe Schools Training</a:t>
            </a:r>
          </a:p>
        </p:txBody>
      </p:sp>
      <p:sp>
        <p:nvSpPr>
          <p:cNvPr id="25603" name="Content Placeholder 2">
            <a:extLst>
              <a:ext uri="{FF2B5EF4-FFF2-40B4-BE49-F238E27FC236}">
                <a16:creationId xmlns:a16="http://schemas.microsoft.com/office/drawing/2014/main" id="{BC68E681-2637-4B55-8BE8-507BD6CEE1FA}"/>
              </a:ext>
            </a:extLst>
          </p:cNvPr>
          <p:cNvSpPr>
            <a:spLocks noGrp="1"/>
          </p:cNvSpPr>
          <p:nvPr>
            <p:ph idx="1"/>
          </p:nvPr>
        </p:nvSpPr>
        <p:spPr>
          <a:xfrm>
            <a:off x="457200" y="4267200"/>
            <a:ext cx="7147845" cy="1828800"/>
          </a:xfrm>
        </p:spPr>
        <p:txBody>
          <a:bodyPr/>
          <a:lstStyle/>
          <a:p>
            <a:pPr eaLnBrk="1" hangingPunct="1">
              <a:defRPr/>
            </a:pPr>
            <a:r>
              <a:rPr lang="en-US" altLang="en-US" sz="2000" dirty="0"/>
              <a:t>Safe Schools is mandatory training for ALL employees and must be completed within 30 days of employment. </a:t>
            </a:r>
          </a:p>
          <a:p>
            <a:pPr lvl="1" eaLnBrk="1" hangingPunct="1">
              <a:buFont typeface="Wingdings" panose="05000000000000000000" pitchFamily="2" charset="2"/>
              <a:buChar char="q"/>
              <a:defRPr/>
            </a:pPr>
            <a:r>
              <a:rPr lang="en-US" altLang="en-US" sz="2000" dirty="0"/>
              <a:t>A link to your Safe Schools account will be sent to your District email address following hire, and annually thereafter (September).​</a:t>
            </a:r>
          </a:p>
          <a:p>
            <a:pPr lvl="1" eaLnBrk="1" hangingPunct="1">
              <a:buFont typeface="Wingdings" panose="05000000000000000000" pitchFamily="2" charset="2"/>
              <a:buChar char="q"/>
              <a:defRPr/>
            </a:pPr>
            <a:endParaRPr lang="en-US" altLang="en-US" dirty="0"/>
          </a:p>
        </p:txBody>
      </p:sp>
      <p:pic>
        <p:nvPicPr>
          <p:cNvPr id="2050" name="Picture 2" descr="Our First 2020 LREC Mandatory Class is Open for Registration! - Greater  Baton Rouge Association of REALTORS®">
            <a:extLst>
              <a:ext uri="{FF2B5EF4-FFF2-40B4-BE49-F238E27FC236}">
                <a16:creationId xmlns:a16="http://schemas.microsoft.com/office/drawing/2014/main" id="{3EC3700A-8961-4884-808C-3320F917D78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219200"/>
            <a:ext cx="626364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5811CE3-0E57-4A50-AF5F-2905861EE67D}"/>
              </a:ext>
            </a:extLst>
          </p:cNvPr>
          <p:cNvSpPr>
            <a:spLocks noGrp="1"/>
          </p:cNvSpPr>
          <p:nvPr>
            <p:ph type="title"/>
          </p:nvPr>
        </p:nvSpPr>
        <p:spPr>
          <a:xfrm>
            <a:off x="381000" y="304800"/>
            <a:ext cx="6348413" cy="838200"/>
          </a:xfrm>
        </p:spPr>
        <p:txBody>
          <a:bodyPr/>
          <a:lstStyle/>
          <a:p>
            <a:pPr>
              <a:defRPr/>
            </a:pPr>
            <a:r>
              <a:rPr lang="en-US" altLang="en-US" sz="5400" b="1" u="sng" dirty="0">
                <a:effectLst>
                  <a:outerShdw blurRad="38100" dist="38100" dir="2700000" algn="tl">
                    <a:srgbClr val="000000">
                      <a:alpha val="43137"/>
                    </a:srgbClr>
                  </a:outerShdw>
                </a:effectLst>
              </a:rPr>
              <a:t>L &amp; I claims </a:t>
            </a:r>
          </a:p>
        </p:txBody>
      </p:sp>
      <p:sp>
        <p:nvSpPr>
          <p:cNvPr id="26627" name="Content Placeholder 2">
            <a:extLst>
              <a:ext uri="{FF2B5EF4-FFF2-40B4-BE49-F238E27FC236}">
                <a16:creationId xmlns:a16="http://schemas.microsoft.com/office/drawing/2014/main" id="{0DCD66B9-8B8A-47C6-A1EB-F8F03998A65E}"/>
              </a:ext>
            </a:extLst>
          </p:cNvPr>
          <p:cNvSpPr>
            <a:spLocks noGrp="1"/>
          </p:cNvSpPr>
          <p:nvPr>
            <p:ph idx="1"/>
          </p:nvPr>
        </p:nvSpPr>
        <p:spPr>
          <a:xfrm>
            <a:off x="381000" y="1524000"/>
            <a:ext cx="6348413" cy="4419600"/>
          </a:xfrm>
        </p:spPr>
        <p:txBody>
          <a:bodyPr/>
          <a:lstStyle/>
          <a:p>
            <a:pPr>
              <a:defRPr/>
            </a:pPr>
            <a:r>
              <a:rPr lang="en-US" altLang="en-US" sz="2000" dirty="0"/>
              <a:t>All injuries must be reported.</a:t>
            </a:r>
          </a:p>
          <a:p>
            <a:pPr>
              <a:defRPr/>
            </a:pPr>
            <a:r>
              <a:rPr lang="en-US" altLang="en-US" sz="2000" dirty="0"/>
              <a:t>All injuries are to be reported to supervisor and online incident report completed as soon as safely possible.</a:t>
            </a:r>
          </a:p>
          <a:p>
            <a:pPr>
              <a:defRPr/>
            </a:pPr>
            <a:r>
              <a:rPr lang="en-US" altLang="en-US" sz="2000" dirty="0"/>
              <a:t>Complete the Incident Report online for ALL Injuries regardless if medical treatment is required or not.  </a:t>
            </a:r>
          </a:p>
          <a:p>
            <a:pPr lvl="1">
              <a:buFont typeface="Wingdings" panose="05000000000000000000" pitchFamily="2" charset="2"/>
              <a:buChar char="q"/>
              <a:defRPr/>
            </a:pPr>
            <a:r>
              <a:rPr lang="en-US" altLang="en-US" sz="2000" dirty="0"/>
              <a:t>spokaneschools.org/staff - </a:t>
            </a:r>
            <a:r>
              <a:rPr lang="en-US" altLang="en-US" sz="2000" dirty="0">
                <a:sym typeface="Wingdings" panose="05000000000000000000" pitchFamily="2" charset="2"/>
              </a:rPr>
              <a:t>Forms  Safety &amp; Risk Management  Online Incident/Injury Report </a:t>
            </a:r>
          </a:p>
          <a:p>
            <a:pPr lvl="1">
              <a:buFont typeface="Wingdings" panose="05000000000000000000" pitchFamily="2" charset="2"/>
              <a:buChar char="q"/>
              <a:defRPr/>
            </a:pPr>
            <a:r>
              <a:rPr lang="en-US" altLang="en-US" sz="2000" b="1" dirty="0">
                <a:solidFill>
                  <a:schemeClr val="accent1">
                    <a:lumMod val="75000"/>
                  </a:schemeClr>
                </a:solidFill>
                <a:hlinkClick r:id="rId2"/>
              </a:rPr>
              <a:t>Injury Report Page</a:t>
            </a:r>
            <a:endParaRPr lang="en-US" altLang="en-US" sz="2000" b="1" dirty="0">
              <a:solidFill>
                <a:schemeClr val="accent1">
                  <a:lumMod val="75000"/>
                </a:schemeClr>
              </a:solidFill>
            </a:endParaRPr>
          </a:p>
          <a:p>
            <a:pPr>
              <a:buFont typeface="Wingdings 3" panose="05040102010807070707" pitchFamily="18" charset="2"/>
              <a:buChar char="u"/>
              <a:defRPr/>
            </a:pPr>
            <a:r>
              <a:rPr lang="en-US" altLang="en-US" sz="2000" dirty="0">
                <a:solidFill>
                  <a:schemeClr val="tx1"/>
                </a:solidFill>
              </a:rPr>
              <a:t>Contact Tracy Adair or Kyle Fletcher in Human Resources if you have any questions or concerns</a:t>
            </a:r>
            <a:r>
              <a:rPr lang="en-US" altLang="en-US" sz="2000" b="1" dirty="0">
                <a:solidFill>
                  <a:schemeClr val="tx1"/>
                </a:solidFill>
              </a:rPr>
              <a:t>.</a:t>
            </a:r>
          </a:p>
        </p:txBody>
      </p:sp>
      <p:pic>
        <p:nvPicPr>
          <p:cNvPr id="6150" name="Picture 6" descr="6,620 Walking Cane Stock Vector Illustration and Royalty Free Walking Cane  Clipart">
            <a:extLst>
              <a:ext uri="{FF2B5EF4-FFF2-40B4-BE49-F238E27FC236}">
                <a16:creationId xmlns:a16="http://schemas.microsoft.com/office/drawing/2014/main" id="{5515F272-18FB-4CED-B786-7AD1CA743C9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22729">
            <a:off x="5295914" y="255271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BEDE-ACAF-4777-8849-7A32A0419A8E}"/>
              </a:ext>
            </a:extLst>
          </p:cNvPr>
          <p:cNvSpPr>
            <a:spLocks noGrp="1"/>
          </p:cNvSpPr>
          <p:nvPr>
            <p:ph type="title"/>
          </p:nvPr>
        </p:nvSpPr>
        <p:spPr>
          <a:xfrm>
            <a:off x="381000" y="304800"/>
            <a:ext cx="6348413" cy="1320800"/>
          </a:xfrm>
        </p:spPr>
        <p:txBody>
          <a:bodyPr/>
          <a:lstStyle/>
          <a:p>
            <a:pPr>
              <a:defRPr/>
            </a:pPr>
            <a:r>
              <a:rPr lang="en-US" sz="4800" b="1" u="sng" dirty="0">
                <a:effectLst>
                  <a:outerShdw blurRad="38100" dist="38100" dir="2700000" algn="tl">
                    <a:srgbClr val="000000">
                      <a:alpha val="43137"/>
                    </a:srgbClr>
                  </a:outerShdw>
                </a:effectLst>
              </a:rPr>
              <a:t>Payroll Information</a:t>
            </a:r>
          </a:p>
        </p:txBody>
      </p:sp>
      <p:sp>
        <p:nvSpPr>
          <p:cNvPr id="28675" name="Content Placeholder 2">
            <a:extLst>
              <a:ext uri="{FF2B5EF4-FFF2-40B4-BE49-F238E27FC236}">
                <a16:creationId xmlns:a16="http://schemas.microsoft.com/office/drawing/2014/main" id="{8E5CC15C-5C1F-4450-A921-91ED1F83CA99}"/>
              </a:ext>
            </a:extLst>
          </p:cNvPr>
          <p:cNvSpPr>
            <a:spLocks noGrp="1"/>
          </p:cNvSpPr>
          <p:nvPr>
            <p:ph idx="1"/>
          </p:nvPr>
        </p:nvSpPr>
        <p:spPr>
          <a:xfrm>
            <a:off x="381000" y="1611895"/>
            <a:ext cx="6934200" cy="5083175"/>
          </a:xfrm>
        </p:spPr>
        <p:txBody>
          <a:bodyPr/>
          <a:lstStyle/>
          <a:p>
            <a:r>
              <a:rPr lang="en-US" altLang="en-US" sz="2000" dirty="0"/>
              <a:t>Payday is the last working day of each month.</a:t>
            </a:r>
          </a:p>
          <a:p>
            <a:r>
              <a:rPr lang="en-US" altLang="en-US" sz="2000" dirty="0"/>
              <a:t>The pay period begins on the 11</a:t>
            </a:r>
            <a:r>
              <a:rPr lang="en-US" altLang="en-US" sz="2000" baseline="30000" dirty="0"/>
              <a:t>th</a:t>
            </a:r>
            <a:r>
              <a:rPr lang="en-US" altLang="en-US" sz="2000" dirty="0"/>
              <a:t> and goes through the 10</a:t>
            </a:r>
            <a:r>
              <a:rPr lang="en-US" altLang="en-US" sz="2000" baseline="30000" dirty="0"/>
              <a:t>th</a:t>
            </a:r>
            <a:r>
              <a:rPr lang="en-US" altLang="en-US" sz="2000" dirty="0"/>
              <a:t> of the following month.</a:t>
            </a:r>
          </a:p>
          <a:p>
            <a:pPr lvl="1">
              <a:buFont typeface="Wingdings" panose="05000000000000000000" pitchFamily="2" charset="2"/>
              <a:buChar char="q"/>
            </a:pPr>
            <a:r>
              <a:rPr lang="en-US" altLang="en-US" sz="2000" dirty="0"/>
              <a:t>Ex: Your September paycheck will reflect hours worked from August 11 through September 10.</a:t>
            </a:r>
          </a:p>
          <a:p>
            <a:r>
              <a:rPr lang="en-US" altLang="en-US" sz="2000" dirty="0"/>
              <a:t>If the 11</a:t>
            </a:r>
            <a:r>
              <a:rPr lang="en-US" altLang="en-US" sz="2000" baseline="30000" dirty="0"/>
              <a:t>th</a:t>
            </a:r>
            <a:r>
              <a:rPr lang="en-US" altLang="en-US" sz="2000" dirty="0"/>
              <a:t> falls on a weekend, the pay period does not start until the next working day. </a:t>
            </a:r>
          </a:p>
          <a:p>
            <a:endParaRPr lang="en-US" altLang="en-US" sz="2000" dirty="0"/>
          </a:p>
          <a:p>
            <a:r>
              <a:rPr lang="en-US" altLang="en-US" sz="2000" dirty="0"/>
              <a:t>Question about payroll?  Contact Shelly Sines:</a:t>
            </a:r>
          </a:p>
          <a:p>
            <a:pPr lvl="1">
              <a:buFont typeface="Wingdings" panose="05000000000000000000" pitchFamily="2" charset="2"/>
              <a:buChar char="q"/>
            </a:pPr>
            <a:r>
              <a:rPr lang="en-US" altLang="en-US" sz="1800" dirty="0"/>
              <a:t>Phone – 509 354-7230</a:t>
            </a:r>
          </a:p>
          <a:p>
            <a:pPr lvl="1">
              <a:buFont typeface="Wingdings" panose="05000000000000000000" pitchFamily="2" charset="2"/>
              <a:buChar char="q"/>
            </a:pPr>
            <a:r>
              <a:rPr lang="en-US" altLang="en-US" sz="1800" dirty="0"/>
              <a:t>Email – michellsi@spokaneschools.org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Not sure what to eat when you're sick?">
            <a:extLst>
              <a:ext uri="{FF2B5EF4-FFF2-40B4-BE49-F238E27FC236}">
                <a16:creationId xmlns:a16="http://schemas.microsoft.com/office/drawing/2014/main" id="{4549363B-25E3-4B2F-AA25-37C3A299C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58" r="23508"/>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0482" name="Title 1">
            <a:extLst>
              <a:ext uri="{FF2B5EF4-FFF2-40B4-BE49-F238E27FC236}">
                <a16:creationId xmlns:a16="http://schemas.microsoft.com/office/drawing/2014/main" id="{D7A250A5-E6AF-4EFB-A910-3E771CFC20A6}"/>
              </a:ext>
            </a:extLst>
          </p:cNvPr>
          <p:cNvSpPr>
            <a:spLocks noGrp="1"/>
          </p:cNvSpPr>
          <p:nvPr>
            <p:ph type="title"/>
          </p:nvPr>
        </p:nvSpPr>
        <p:spPr>
          <a:xfrm>
            <a:off x="746716" y="671718"/>
            <a:ext cx="4368801" cy="1320800"/>
          </a:xfrm>
        </p:spPr>
        <p:txBody>
          <a:bodyPr>
            <a:normAutofit/>
          </a:bodyPr>
          <a:lstStyle/>
          <a:p>
            <a:pPr>
              <a:defRPr/>
            </a:pPr>
            <a:r>
              <a:rPr lang="en-US" altLang="en-US" b="1" u="sng" dirty="0">
                <a:effectLst>
                  <a:outerShdw blurRad="38100" dist="38100" dir="2700000" algn="tl">
                    <a:srgbClr val="000000">
                      <a:alpha val="43137"/>
                    </a:srgbClr>
                  </a:outerShdw>
                </a:effectLst>
              </a:rPr>
              <a:t>I-1433 Sick Leave</a:t>
            </a:r>
          </a:p>
        </p:txBody>
      </p:sp>
      <p:sp>
        <p:nvSpPr>
          <p:cNvPr id="30723" name="Content Placeholder 2">
            <a:extLst>
              <a:ext uri="{FF2B5EF4-FFF2-40B4-BE49-F238E27FC236}">
                <a16:creationId xmlns:a16="http://schemas.microsoft.com/office/drawing/2014/main" id="{8A26ACCF-1CEE-4EA8-B098-AEC1B0224B42}"/>
              </a:ext>
            </a:extLst>
          </p:cNvPr>
          <p:cNvSpPr>
            <a:spLocks noGrp="1"/>
          </p:cNvSpPr>
          <p:nvPr>
            <p:ph idx="1"/>
          </p:nvPr>
        </p:nvSpPr>
        <p:spPr>
          <a:xfrm>
            <a:off x="422571" y="1713708"/>
            <a:ext cx="4038600" cy="3935410"/>
          </a:xfrm>
        </p:spPr>
        <p:txBody>
          <a:bodyPr>
            <a:normAutofit/>
          </a:bodyPr>
          <a:lstStyle/>
          <a:p>
            <a:pPr>
              <a:lnSpc>
                <a:spcPct val="90000"/>
              </a:lnSpc>
            </a:pPr>
            <a:r>
              <a:rPr lang="en-US" altLang="en-US" sz="1500" dirty="0">
                <a:sym typeface="Wingdings" panose="05000000000000000000" pitchFamily="2" charset="2"/>
              </a:rPr>
              <a:t>One Hour for every 40 Hours Worked</a:t>
            </a:r>
          </a:p>
          <a:p>
            <a:pPr>
              <a:lnSpc>
                <a:spcPct val="90000"/>
              </a:lnSpc>
            </a:pPr>
            <a:r>
              <a:rPr lang="en-US" altLang="en-US" sz="1500" dirty="0">
                <a:sym typeface="Wingdings" panose="05000000000000000000" pitchFamily="2" charset="2"/>
              </a:rPr>
              <a:t>Available balance is listed on your paystub in Employee Online. </a:t>
            </a:r>
          </a:p>
          <a:p>
            <a:pPr>
              <a:lnSpc>
                <a:spcPct val="90000"/>
              </a:lnSpc>
            </a:pPr>
            <a:r>
              <a:rPr lang="en-US" altLang="en-US" sz="1500" dirty="0"/>
              <a:t>When is it appropriate to use Sick Leave?</a:t>
            </a:r>
          </a:p>
          <a:p>
            <a:pPr lvl="1">
              <a:lnSpc>
                <a:spcPct val="90000"/>
              </a:lnSpc>
              <a:buFont typeface="Wingdings" panose="05000000000000000000" pitchFamily="2" charset="2"/>
              <a:buChar char="q"/>
            </a:pPr>
            <a:r>
              <a:rPr lang="en-US" altLang="en-US" sz="1500" dirty="0"/>
              <a:t>You (the employee) are sick.</a:t>
            </a:r>
          </a:p>
          <a:p>
            <a:pPr lvl="1">
              <a:lnSpc>
                <a:spcPct val="90000"/>
              </a:lnSpc>
              <a:buFont typeface="Wingdings" panose="05000000000000000000" pitchFamily="2" charset="2"/>
              <a:buChar char="q"/>
            </a:pPr>
            <a:r>
              <a:rPr lang="en-US" altLang="en-US" sz="1500" dirty="0"/>
              <a:t>Someone in your immediate family is sick and needs your care.</a:t>
            </a:r>
          </a:p>
          <a:p>
            <a:pPr>
              <a:lnSpc>
                <a:spcPct val="90000"/>
              </a:lnSpc>
            </a:pPr>
            <a:r>
              <a:rPr lang="en-US" altLang="en-US" sz="1500" dirty="0"/>
              <a:t>To use I-1433 sick leave, complete an exception form and return it to Shelly Sines at the time of absence. </a:t>
            </a:r>
          </a:p>
          <a:p>
            <a:pPr>
              <a:lnSpc>
                <a:spcPct val="90000"/>
              </a:lnSpc>
            </a:pPr>
            <a:endParaRPr lang="en-US" altLang="en-US" sz="1300" dirty="0">
              <a:sym typeface="Wingdings" panose="05000000000000000000" pitchFamily="2" charset="2"/>
            </a:endParaRPr>
          </a:p>
        </p:txBody>
      </p:sp>
      <p:cxnSp>
        <p:nvCxnSpPr>
          <p:cNvPr id="30725" name="Straight Connector 13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7" name="Isosceles Triangle 13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7DC4D6D7-69DC-4AF8-B412-926F29E08928}"/>
              </a:ext>
            </a:extLst>
          </p:cNvPr>
          <p:cNvSpPr txBox="1"/>
          <p:nvPr/>
        </p:nvSpPr>
        <p:spPr>
          <a:xfrm>
            <a:off x="-76200" y="6557918"/>
            <a:ext cx="9296400" cy="715581"/>
          </a:xfrm>
          <a:prstGeom prst="rect">
            <a:avLst/>
          </a:prstGeom>
          <a:solidFill>
            <a:schemeClr val="bg1"/>
          </a:solidFill>
        </p:spPr>
        <p:txBody>
          <a:bodyPr wrap="square" rtlCol="0">
            <a:spAutoFit/>
          </a:bodyPr>
          <a:lstStyle/>
          <a:p>
            <a:pPr algn="ctr">
              <a:lnSpc>
                <a:spcPct val="150000"/>
              </a:lnSpc>
              <a:spcBef>
                <a:spcPts val="1200"/>
              </a:spcBef>
            </a:pPr>
            <a:r>
              <a:rPr lang="en-US" altLang="en-US" sz="1500" b="1" dirty="0"/>
              <a:t>Spokaneschools.org/staff </a:t>
            </a:r>
            <a:r>
              <a:rPr lang="en-US" altLang="en-US" sz="1500" b="1" dirty="0">
                <a:sym typeface="Wingdings" panose="05000000000000000000" pitchFamily="2" charset="2"/>
              </a:rPr>
              <a:t>- Forms&gt; Payroll &gt; Exception Hours Timesheets &gt; General</a:t>
            </a:r>
          </a:p>
          <a:p>
            <a:pPr algn="ct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5CD38EE-9AA8-4CEB-B7EB-5356EA6E24D9}"/>
              </a:ext>
            </a:extLst>
          </p:cNvPr>
          <p:cNvSpPr>
            <a:spLocks noGrp="1"/>
          </p:cNvSpPr>
          <p:nvPr>
            <p:ph type="title"/>
          </p:nvPr>
        </p:nvSpPr>
        <p:spPr>
          <a:xfrm>
            <a:off x="381000" y="0"/>
            <a:ext cx="6348413" cy="990600"/>
          </a:xfrm>
        </p:spPr>
        <p:txBody>
          <a:bodyPr/>
          <a:lstStyle/>
          <a:p>
            <a:pPr>
              <a:defRPr/>
            </a:pPr>
            <a:r>
              <a:rPr lang="en-US" altLang="en-US" sz="5400" b="1" u="sng" dirty="0">
                <a:effectLst>
                  <a:outerShdw blurRad="38100" dist="38100" dir="2700000" algn="tl">
                    <a:srgbClr val="000000">
                      <a:alpha val="43137"/>
                    </a:srgbClr>
                  </a:outerShdw>
                </a:effectLst>
              </a:rPr>
              <a:t>Technology </a:t>
            </a:r>
          </a:p>
        </p:txBody>
      </p:sp>
      <p:sp>
        <p:nvSpPr>
          <p:cNvPr id="31747" name="Content Placeholder 2">
            <a:extLst>
              <a:ext uri="{FF2B5EF4-FFF2-40B4-BE49-F238E27FC236}">
                <a16:creationId xmlns:a16="http://schemas.microsoft.com/office/drawing/2014/main" id="{7FB5D539-24CF-4582-82B5-F24B17CC30AA}"/>
              </a:ext>
            </a:extLst>
          </p:cNvPr>
          <p:cNvSpPr>
            <a:spLocks noGrp="1"/>
          </p:cNvSpPr>
          <p:nvPr>
            <p:ph idx="1"/>
          </p:nvPr>
        </p:nvSpPr>
        <p:spPr>
          <a:xfrm>
            <a:off x="381000" y="990600"/>
            <a:ext cx="6400800" cy="5318125"/>
          </a:xfrm>
        </p:spPr>
        <p:txBody>
          <a:bodyPr/>
          <a:lstStyle/>
          <a:p>
            <a:pPr lvl="1"/>
            <a:r>
              <a:rPr lang="en-US" altLang="en-US" sz="1500" b="1" dirty="0"/>
              <a:t>FRONTLINE (formerly AESOP)</a:t>
            </a:r>
          </a:p>
          <a:p>
            <a:pPr lvl="2">
              <a:buFont typeface="Wingdings" panose="05000000000000000000" pitchFamily="2" charset="2"/>
              <a:buChar char="q"/>
            </a:pPr>
            <a:r>
              <a:rPr lang="en-US" altLang="en-US" sz="1500" dirty="0"/>
              <a:t>This is used to accept jobs and record hours worked. </a:t>
            </a:r>
          </a:p>
          <a:p>
            <a:pPr lvl="3">
              <a:buFont typeface="Wingdings 3" panose="05040102010807070707" pitchFamily="18" charset="2"/>
              <a:buChar char="u"/>
            </a:pPr>
            <a:r>
              <a:rPr lang="en-US" altLang="en-US" sz="1500" dirty="0"/>
              <a:t>Email -  </a:t>
            </a:r>
            <a:r>
              <a:rPr lang="en-US" altLang="en-US" sz="1500" dirty="0">
                <a:solidFill>
                  <a:schemeClr val="tx1"/>
                </a:solidFill>
                <a:hlinkClick r:id="rId2"/>
              </a:rPr>
              <a:t>subdesk@spokaneschools.org</a:t>
            </a:r>
            <a:r>
              <a:rPr lang="en-US" altLang="en-US" sz="1500" dirty="0">
                <a:solidFill>
                  <a:schemeClr val="tx1"/>
                </a:solidFill>
              </a:rPr>
              <a:t> </a:t>
            </a:r>
            <a:endParaRPr lang="en-US" altLang="en-US" sz="1500" dirty="0"/>
          </a:p>
          <a:p>
            <a:pPr lvl="3">
              <a:buFont typeface="Wingdings 3" panose="05040102010807070707" pitchFamily="18" charset="2"/>
              <a:buChar char="u"/>
            </a:pPr>
            <a:r>
              <a:rPr lang="en-US" altLang="en-US" sz="1500" dirty="0"/>
              <a:t>Call - (509) 354-7343</a:t>
            </a:r>
          </a:p>
          <a:p>
            <a:pPr lvl="1"/>
            <a:r>
              <a:rPr lang="en-US" altLang="en-US" sz="1500" b="1" dirty="0"/>
              <a:t>District E-mail </a:t>
            </a:r>
          </a:p>
          <a:p>
            <a:pPr lvl="2">
              <a:buFont typeface="Wingdings" panose="05000000000000000000" pitchFamily="2" charset="2"/>
              <a:buChar char="q"/>
            </a:pPr>
            <a:r>
              <a:rPr lang="en-US" altLang="en-US" sz="1500" dirty="0"/>
              <a:t>Email is public record and is subject to review by court order, or public disclosure request:</a:t>
            </a:r>
          </a:p>
          <a:p>
            <a:pPr lvl="3"/>
            <a:r>
              <a:rPr lang="en-US" altLang="en-US" sz="1500" dirty="0"/>
              <a:t>Do not use personal email for district/work related communication and do not use work email for personal use.</a:t>
            </a:r>
          </a:p>
          <a:p>
            <a:pPr lvl="2">
              <a:buFont typeface="Wingdings" panose="05000000000000000000" pitchFamily="2" charset="2"/>
              <a:buChar char="q"/>
            </a:pPr>
            <a:r>
              <a:rPr lang="en-US" altLang="en-US" sz="1500" dirty="0"/>
              <a:t>Call Tech Services at 354-7600 for assistance.</a:t>
            </a:r>
          </a:p>
          <a:p>
            <a:pPr lvl="1"/>
            <a:r>
              <a:rPr lang="en-US" altLang="en-US" sz="1500" b="1" dirty="0"/>
              <a:t>Employee Online (EO)</a:t>
            </a:r>
          </a:p>
          <a:p>
            <a:pPr lvl="2">
              <a:buFont typeface="Wingdings" panose="05000000000000000000" pitchFamily="2" charset="2"/>
              <a:buChar char="q"/>
            </a:pPr>
            <a:r>
              <a:rPr lang="en-US" altLang="en-US" sz="1500" dirty="0"/>
              <a:t>This our payroll server.</a:t>
            </a:r>
          </a:p>
          <a:p>
            <a:pPr lvl="2">
              <a:buFont typeface="Wingdings" panose="05000000000000000000" pitchFamily="2" charset="2"/>
              <a:buChar char="q"/>
            </a:pPr>
            <a:r>
              <a:rPr lang="en-US" altLang="en-US" sz="1500" dirty="0"/>
              <a:t>Access EO through the SPS Website.</a:t>
            </a:r>
          </a:p>
          <a:p>
            <a:pPr lvl="2">
              <a:buFont typeface="Wingdings" panose="05000000000000000000" pitchFamily="2" charset="2"/>
              <a:buChar char="q"/>
            </a:pPr>
            <a:r>
              <a:rPr lang="en-US" altLang="en-US" sz="1500" dirty="0"/>
              <a:t>Your annual Letter of Assurance (LOA) will be sent to your Employee Online account.</a:t>
            </a:r>
          </a:p>
          <a:p>
            <a:endParaRPr lang="en-US" altLang="en-US" dirty="0"/>
          </a:p>
        </p:txBody>
      </p:sp>
      <p:pic>
        <p:nvPicPr>
          <p:cNvPr id="3" name="Picture 2">
            <a:hlinkClick r:id="rId3"/>
            <a:extLst>
              <a:ext uri="{FF2B5EF4-FFF2-40B4-BE49-F238E27FC236}">
                <a16:creationId xmlns:a16="http://schemas.microsoft.com/office/drawing/2014/main" id="{1C98DDF8-EF98-46BC-AABB-6DB7605F0835}"/>
              </a:ext>
            </a:extLst>
          </p:cNvPr>
          <p:cNvPicPr>
            <a:picLocks noChangeAspect="1"/>
          </p:cNvPicPr>
          <p:nvPr/>
        </p:nvPicPr>
        <p:blipFill>
          <a:blip r:embed="rId4"/>
          <a:stretch>
            <a:fillRect/>
          </a:stretch>
        </p:blipFill>
        <p:spPr>
          <a:xfrm>
            <a:off x="7010400" y="990600"/>
            <a:ext cx="1265030" cy="1104996"/>
          </a:xfrm>
          <a:prstGeom prst="rect">
            <a:avLst/>
          </a:prstGeom>
        </p:spPr>
      </p:pic>
      <p:pic>
        <p:nvPicPr>
          <p:cNvPr id="5" name="Picture 4">
            <a:hlinkClick r:id="rId5"/>
            <a:extLst>
              <a:ext uri="{FF2B5EF4-FFF2-40B4-BE49-F238E27FC236}">
                <a16:creationId xmlns:a16="http://schemas.microsoft.com/office/drawing/2014/main" id="{DF30D818-2FFE-41AA-B133-81AB72A1F486}"/>
              </a:ext>
            </a:extLst>
          </p:cNvPr>
          <p:cNvPicPr>
            <a:picLocks noChangeAspect="1"/>
          </p:cNvPicPr>
          <p:nvPr/>
        </p:nvPicPr>
        <p:blipFill>
          <a:blip r:embed="rId6"/>
          <a:stretch>
            <a:fillRect/>
          </a:stretch>
        </p:blipFill>
        <p:spPr>
          <a:xfrm>
            <a:off x="7010400" y="2819400"/>
            <a:ext cx="1143000" cy="1005927"/>
          </a:xfrm>
          <a:prstGeom prst="rect">
            <a:avLst/>
          </a:prstGeom>
        </p:spPr>
      </p:pic>
      <p:pic>
        <p:nvPicPr>
          <p:cNvPr id="7" name="Picture 6">
            <a:hlinkClick r:id="rId7"/>
            <a:extLst>
              <a:ext uri="{FF2B5EF4-FFF2-40B4-BE49-F238E27FC236}">
                <a16:creationId xmlns:a16="http://schemas.microsoft.com/office/drawing/2014/main" id="{E2C024EA-E6A6-4D9A-91C9-CF896055C56D}"/>
              </a:ext>
            </a:extLst>
          </p:cNvPr>
          <p:cNvPicPr>
            <a:picLocks noChangeAspect="1"/>
          </p:cNvPicPr>
          <p:nvPr/>
        </p:nvPicPr>
        <p:blipFill>
          <a:blip r:embed="rId8"/>
          <a:stretch>
            <a:fillRect/>
          </a:stretch>
        </p:blipFill>
        <p:spPr>
          <a:xfrm>
            <a:off x="7013689" y="4572000"/>
            <a:ext cx="1447925" cy="1051651"/>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2" descr="Graphical user interface, text, application&#10;&#10;Description automatically generated">
            <a:extLst>
              <a:ext uri="{FF2B5EF4-FFF2-40B4-BE49-F238E27FC236}">
                <a16:creationId xmlns:a16="http://schemas.microsoft.com/office/drawing/2014/main" id="{C541F87F-F8E7-4FAE-A002-3F9779A3BC11}"/>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82348" y="4038600"/>
            <a:ext cx="6727825" cy="2238375"/>
          </a:xfrm>
        </p:spPr>
      </p:pic>
      <p:sp>
        <p:nvSpPr>
          <p:cNvPr id="2" name="Title 1">
            <a:extLst>
              <a:ext uri="{FF2B5EF4-FFF2-40B4-BE49-F238E27FC236}">
                <a16:creationId xmlns:a16="http://schemas.microsoft.com/office/drawing/2014/main" id="{4786CFA2-1ABF-4CA7-9C78-9A8A38EF7092}"/>
              </a:ext>
            </a:extLst>
          </p:cNvPr>
          <p:cNvSpPr>
            <a:spLocks noGrp="1"/>
          </p:cNvSpPr>
          <p:nvPr>
            <p:ph type="title"/>
          </p:nvPr>
        </p:nvSpPr>
        <p:spPr>
          <a:xfrm>
            <a:off x="228600" y="266700"/>
            <a:ext cx="6858000" cy="762000"/>
          </a:xfrm>
        </p:spPr>
        <p:txBody>
          <a:bodyPr/>
          <a:lstStyle/>
          <a:p>
            <a:pPr eaLnBrk="1" hangingPunct="1">
              <a:defRPr/>
            </a:pPr>
            <a:r>
              <a:rPr lang="en-US" altLang="en-US" sz="4800" b="1" u="sng" dirty="0">
                <a:effectLst>
                  <a:outerShdw blurRad="38100" dist="38100" dir="2700000" algn="tl">
                    <a:srgbClr val="000000">
                      <a:alpha val="43137"/>
                    </a:srgbClr>
                  </a:outerShdw>
                </a:effectLst>
              </a:rPr>
              <a:t>Frontline Mobile App</a:t>
            </a:r>
          </a:p>
        </p:txBody>
      </p:sp>
      <p:sp>
        <p:nvSpPr>
          <p:cNvPr id="6" name="TextBox 5">
            <a:extLst>
              <a:ext uri="{FF2B5EF4-FFF2-40B4-BE49-F238E27FC236}">
                <a16:creationId xmlns:a16="http://schemas.microsoft.com/office/drawing/2014/main" id="{BA785F5F-32BF-4AD7-ACC8-66E72ADDD75B}"/>
              </a:ext>
            </a:extLst>
          </p:cNvPr>
          <p:cNvSpPr txBox="1"/>
          <p:nvPr/>
        </p:nvSpPr>
        <p:spPr>
          <a:xfrm>
            <a:off x="358775" y="1295400"/>
            <a:ext cx="8386763" cy="2554545"/>
          </a:xfrm>
          <a:prstGeom prst="rect">
            <a:avLst/>
          </a:prstGeom>
          <a:noFill/>
        </p:spPr>
        <p:txBody>
          <a:bodyPr>
            <a:spAutoFit/>
          </a:bodyPr>
          <a:lstStyle/>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Download the Frontline Mobile App.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It’s FREE to Spokane Public School Employees.</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You do not need a district code.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Set your account up via the web platform before logging </a:t>
            </a:r>
          </a:p>
          <a:p>
            <a:pPr eaLnBrk="1" fontAlgn="auto" hangingPunct="1">
              <a:spcBef>
                <a:spcPts val="0"/>
              </a:spcBef>
              <a:spcAft>
                <a:spcPts val="0"/>
              </a:spcAft>
              <a:buClr>
                <a:schemeClr val="accent1"/>
              </a:buClr>
              <a:defRPr/>
            </a:pPr>
            <a:r>
              <a:rPr lang="en-US" sz="2000" dirty="0">
                <a:latin typeface="+mn-lt"/>
              </a:rPr>
              <a:t>	into the mobile app.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DB5E-CDF4-4E13-B3FE-37C539A47A6F}"/>
              </a:ext>
            </a:extLst>
          </p:cNvPr>
          <p:cNvSpPr>
            <a:spLocks noGrp="1"/>
          </p:cNvSpPr>
          <p:nvPr>
            <p:ph type="title"/>
          </p:nvPr>
        </p:nvSpPr>
        <p:spPr>
          <a:xfrm>
            <a:off x="533400" y="304800"/>
            <a:ext cx="3257041" cy="576262"/>
          </a:xfrm>
        </p:spPr>
        <p:txBody>
          <a:bodyPr/>
          <a:lstStyle/>
          <a:p>
            <a:r>
              <a:rPr lang="en-US" b="1" u="sng" dirty="0">
                <a:effectLst>
                  <a:outerShdw blurRad="38100" dist="38100" dir="2700000" algn="tl">
                    <a:srgbClr val="000000">
                      <a:alpha val="43137"/>
                    </a:srgbClr>
                  </a:outerShdw>
                </a:effectLst>
              </a:rPr>
              <a:t>Types of Jobs</a:t>
            </a:r>
            <a:endParaRPr lang="en-US" dirty="0"/>
          </a:p>
        </p:txBody>
      </p:sp>
      <p:sp>
        <p:nvSpPr>
          <p:cNvPr id="4" name="Content Placeholder 3">
            <a:extLst>
              <a:ext uri="{FF2B5EF4-FFF2-40B4-BE49-F238E27FC236}">
                <a16:creationId xmlns:a16="http://schemas.microsoft.com/office/drawing/2014/main" id="{2ECC038D-22E6-4715-B554-73E74906A4CF}"/>
              </a:ext>
            </a:extLst>
          </p:cNvPr>
          <p:cNvSpPr>
            <a:spLocks noGrp="1"/>
          </p:cNvSpPr>
          <p:nvPr>
            <p:ph sz="half" idx="2"/>
          </p:nvPr>
        </p:nvSpPr>
        <p:spPr>
          <a:xfrm>
            <a:off x="609600" y="1066800"/>
            <a:ext cx="4419601" cy="5410200"/>
          </a:xfrm>
        </p:spPr>
        <p:txBody>
          <a:bodyPr>
            <a:normAutofit fontScale="85000" lnSpcReduction="20000"/>
          </a:bodyPr>
          <a:lstStyle/>
          <a:p>
            <a:r>
              <a:rPr lang="en-US" dirty="0"/>
              <a:t>Certificated/Sped Teacher</a:t>
            </a:r>
          </a:p>
          <a:p>
            <a:pPr lvl="1"/>
            <a:r>
              <a:rPr lang="en-US" dirty="0"/>
              <a:t>Fitness &amp; Health – Music – Art – Content Specialist (Science) </a:t>
            </a:r>
          </a:p>
          <a:p>
            <a:pPr lvl="1"/>
            <a:r>
              <a:rPr lang="en-US" dirty="0"/>
              <a:t>Grade (EL) or Subject (MS/HS)</a:t>
            </a:r>
          </a:p>
          <a:p>
            <a:pPr lvl="1"/>
            <a:r>
              <a:rPr lang="en-US" dirty="0"/>
              <a:t>Library Info Specialist</a:t>
            </a:r>
          </a:p>
          <a:p>
            <a:pPr lvl="1"/>
            <a:r>
              <a:rPr lang="en-US" dirty="0"/>
              <a:t>ELD (English Language Development)</a:t>
            </a:r>
          </a:p>
          <a:p>
            <a:pPr lvl="1"/>
            <a:r>
              <a:rPr lang="en-US" dirty="0"/>
              <a:t>Intervention/Coach/MTSS</a:t>
            </a:r>
          </a:p>
          <a:p>
            <a:pPr lvl="1"/>
            <a:r>
              <a:rPr lang="en-US" dirty="0"/>
              <a:t>Resource, BI, DI, CIP, ABLE, CIP, ABLE</a:t>
            </a:r>
          </a:p>
          <a:p>
            <a:r>
              <a:rPr lang="en-US" dirty="0"/>
              <a:t>Paraeducators</a:t>
            </a:r>
          </a:p>
          <a:p>
            <a:pPr lvl="1"/>
            <a:r>
              <a:rPr lang="en-US" dirty="0"/>
              <a:t>Resource </a:t>
            </a:r>
          </a:p>
          <a:p>
            <a:pPr lvl="1"/>
            <a:r>
              <a:rPr lang="en-US" dirty="0"/>
              <a:t>BI (Behavior Int) / DI (Designed Instruction)</a:t>
            </a:r>
          </a:p>
          <a:p>
            <a:pPr lvl="1"/>
            <a:r>
              <a:rPr lang="en-US" dirty="0"/>
              <a:t>CIP (Comprehensive Intervention Program – replaces MHOH)</a:t>
            </a:r>
          </a:p>
          <a:p>
            <a:pPr lvl="1"/>
            <a:r>
              <a:rPr lang="en-US" dirty="0"/>
              <a:t>ABLE (Autism Behavior Learning Environment)</a:t>
            </a:r>
          </a:p>
          <a:p>
            <a:pPr lvl="1"/>
            <a:r>
              <a:rPr lang="en-US" dirty="0"/>
              <a:t>Student Paraeducator</a:t>
            </a:r>
          </a:p>
          <a:p>
            <a:r>
              <a:rPr lang="en-US" dirty="0"/>
              <a:t>Secretarial/Clerical</a:t>
            </a:r>
          </a:p>
          <a:p>
            <a:pPr lvl="1"/>
            <a:r>
              <a:rPr lang="en-US" dirty="0"/>
              <a:t>Office Manager</a:t>
            </a:r>
          </a:p>
          <a:p>
            <a:pPr lvl="1"/>
            <a:r>
              <a:rPr lang="en-US" dirty="0"/>
              <a:t>Support/Assistant Secretary</a:t>
            </a:r>
          </a:p>
        </p:txBody>
      </p:sp>
      <p:sp>
        <p:nvSpPr>
          <p:cNvPr id="6" name="Content Placeholder 5">
            <a:extLst>
              <a:ext uri="{FF2B5EF4-FFF2-40B4-BE49-F238E27FC236}">
                <a16:creationId xmlns:a16="http://schemas.microsoft.com/office/drawing/2014/main" id="{431E3B76-E4E5-43B1-AEDA-D334A1235E7C}"/>
              </a:ext>
            </a:extLst>
          </p:cNvPr>
          <p:cNvSpPr>
            <a:spLocks noGrp="1"/>
          </p:cNvSpPr>
          <p:nvPr>
            <p:ph sz="quarter" idx="4"/>
          </p:nvPr>
        </p:nvSpPr>
        <p:spPr>
          <a:xfrm>
            <a:off x="4724400" y="1066800"/>
            <a:ext cx="3276600" cy="4648200"/>
          </a:xfrm>
        </p:spPr>
        <p:txBody>
          <a:bodyPr>
            <a:normAutofit fontScale="85000" lnSpcReduction="20000"/>
          </a:bodyPr>
          <a:lstStyle/>
          <a:p>
            <a:r>
              <a:rPr lang="en-US" dirty="0"/>
              <a:t>Special Programs/Locations </a:t>
            </a:r>
          </a:p>
          <a:p>
            <a:pPr lvl="1"/>
            <a:r>
              <a:rPr lang="en-US" dirty="0"/>
              <a:t>TESSERA</a:t>
            </a:r>
          </a:p>
          <a:p>
            <a:pPr lvl="1"/>
            <a:r>
              <a:rPr lang="en-US" dirty="0"/>
              <a:t>Odyssey</a:t>
            </a:r>
          </a:p>
          <a:p>
            <a:pPr lvl="1"/>
            <a:r>
              <a:rPr lang="en-US" dirty="0"/>
              <a:t>Language Immersion</a:t>
            </a:r>
          </a:p>
          <a:p>
            <a:pPr lvl="1"/>
            <a:r>
              <a:rPr lang="en-US" dirty="0"/>
              <a:t>APPLE</a:t>
            </a:r>
          </a:p>
          <a:p>
            <a:pPr lvl="1"/>
            <a:r>
              <a:rPr lang="en-US" dirty="0"/>
              <a:t>Images @ SCC</a:t>
            </a:r>
          </a:p>
          <a:p>
            <a:pPr lvl="1"/>
            <a:r>
              <a:rPr lang="en-US" dirty="0"/>
              <a:t>STEP</a:t>
            </a:r>
          </a:p>
          <a:p>
            <a:pPr lvl="1"/>
            <a:r>
              <a:rPr lang="en-US" dirty="0"/>
              <a:t>Project SEARCH @ SHMC</a:t>
            </a:r>
          </a:p>
          <a:p>
            <a:pPr lvl="1"/>
            <a:r>
              <a:rPr lang="en-US" dirty="0"/>
              <a:t>ECEAP</a:t>
            </a:r>
          </a:p>
          <a:p>
            <a:pPr lvl="1"/>
            <a:r>
              <a:rPr lang="en-US" dirty="0"/>
              <a:t>Pre-School</a:t>
            </a:r>
          </a:p>
          <a:p>
            <a:pPr lvl="1"/>
            <a:r>
              <a:rPr lang="en-US" dirty="0"/>
              <a:t>MAP</a:t>
            </a:r>
          </a:p>
          <a:p>
            <a:pPr lvl="1"/>
            <a:r>
              <a:rPr lang="en-US" dirty="0"/>
              <a:t>BRYANT/TEC</a:t>
            </a:r>
          </a:p>
          <a:p>
            <a:pPr lvl="1"/>
            <a:r>
              <a:rPr lang="en-US" dirty="0"/>
              <a:t>Spokane Virtual Learning</a:t>
            </a:r>
          </a:p>
          <a:p>
            <a:pPr lvl="1"/>
            <a:r>
              <a:rPr lang="en-US" dirty="0"/>
              <a:t>Montessori</a:t>
            </a:r>
          </a:p>
        </p:txBody>
      </p:sp>
    </p:spTree>
    <p:extLst>
      <p:ext uri="{BB962C8B-B14F-4D97-AF65-F5344CB8AC3E}">
        <p14:creationId xmlns:p14="http://schemas.microsoft.com/office/powerpoint/2010/main" val="16618188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F1B694E-4FF1-4E4D-8D91-99A9E56BDE70}"/>
              </a:ext>
            </a:extLst>
          </p:cNvPr>
          <p:cNvSpPr>
            <a:spLocks noGrp="1"/>
          </p:cNvSpPr>
          <p:nvPr>
            <p:ph type="title"/>
          </p:nvPr>
        </p:nvSpPr>
        <p:spPr>
          <a:xfrm>
            <a:off x="152400" y="457200"/>
            <a:ext cx="7216775" cy="6149975"/>
          </a:xfrm>
        </p:spPr>
        <p:txBody>
          <a:bodyPr/>
          <a:lstStyle/>
          <a:p>
            <a:pPr algn="ctr" eaLnBrk="1" hangingPunct="1">
              <a:defRPr/>
            </a:pPr>
            <a:r>
              <a:rPr lang="en-US" altLang="en-US" sz="4800" b="1" u="sng" dirty="0">
                <a:effectLst>
                  <a:outerShdw blurRad="38100" dist="38100" dir="2700000" algn="tl">
                    <a:srgbClr val="000000">
                      <a:alpha val="43137"/>
                    </a:srgbClr>
                  </a:outerShdw>
                </a:effectLst>
              </a:rPr>
              <a:t>A Day in the </a:t>
            </a:r>
            <a:br>
              <a:rPr lang="en-US" altLang="en-US" sz="4800" b="1" u="sng" dirty="0">
                <a:effectLst>
                  <a:outerShdw blurRad="38100" dist="38100" dir="2700000" algn="tl">
                    <a:srgbClr val="000000">
                      <a:alpha val="43137"/>
                    </a:srgbClr>
                  </a:outerShdw>
                </a:effectLst>
              </a:rPr>
            </a:br>
            <a:r>
              <a:rPr lang="en-US" altLang="en-US" sz="4800" b="1" u="sng" dirty="0">
                <a:effectLst>
                  <a:outerShdw blurRad="38100" dist="38100" dir="2700000" algn="tl">
                    <a:srgbClr val="000000">
                      <a:alpha val="43137"/>
                    </a:srgbClr>
                  </a:outerShdw>
                </a:effectLst>
              </a:rPr>
              <a:t>Life of a  Substitute </a:t>
            </a:r>
            <a:br>
              <a:rPr lang="en-US" altLang="en-US" sz="3300" dirty="0"/>
            </a:br>
            <a:br>
              <a:rPr lang="en-US" altLang="en-US" sz="3300" i="1" dirty="0">
                <a:latin typeface="+mn-lt"/>
              </a:rPr>
            </a:br>
            <a:r>
              <a:rPr lang="en-US" sz="2200" i="1" dirty="0">
                <a:solidFill>
                  <a:schemeClr val="tx1">
                    <a:lumMod val="75000"/>
                    <a:lumOff val="25000"/>
                  </a:schemeClr>
                </a:solidFill>
                <a:latin typeface="+mn-lt"/>
              </a:rPr>
              <a:t>“Classroom management is the wide variety of skills and techniques that teachers use to keep students organized, orderly, focused, attentive, on task, and academically productive during a class.”</a:t>
            </a:r>
            <a:br>
              <a:rPr lang="en-US" dirty="0">
                <a:solidFill>
                  <a:schemeClr val="tx1">
                    <a:lumMod val="75000"/>
                    <a:lumOff val="25000"/>
                  </a:schemeClr>
                </a:solidFill>
                <a:highlight>
                  <a:srgbClr val="FFFF00"/>
                </a:highlight>
                <a:latin typeface="Rockwell Light" panose="02040303020102020203" pitchFamily="18" charset="0"/>
              </a:rPr>
            </a:br>
            <a:br>
              <a:rPr lang="en-US" altLang="en-US" sz="3300" dirty="0">
                <a:highlight>
                  <a:srgbClr val="FFFF00"/>
                </a:highlight>
              </a:rPr>
            </a:br>
            <a:br>
              <a:rPr lang="en-US" altLang="en-US" sz="3300" dirty="0"/>
            </a:br>
            <a:br>
              <a:rPr lang="en-US" altLang="en-US" sz="3300" dirty="0"/>
            </a:br>
            <a:br>
              <a:rPr lang="en-US" altLang="en-US" sz="3300" dirty="0"/>
            </a:br>
            <a:endParaRPr lang="en-US" altLang="en-US" sz="2800" i="1" dirty="0">
              <a:solidFill>
                <a:schemeClr val="tx1"/>
              </a:solidFill>
            </a:endParaRPr>
          </a:p>
        </p:txBody>
      </p:sp>
      <p:pic>
        <p:nvPicPr>
          <p:cNvPr id="35843" name="Picture 2">
            <a:extLst>
              <a:ext uri="{FF2B5EF4-FFF2-40B4-BE49-F238E27FC236}">
                <a16:creationId xmlns:a16="http://schemas.microsoft.com/office/drawing/2014/main" id="{FB1264E8-2BC4-4BE8-B395-2A234C08D2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4535488"/>
            <a:ext cx="6096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0FB96340-BC79-47E6-B853-95CA9AE26BEE}"/>
              </a:ext>
            </a:extLst>
          </p:cNvPr>
          <p:cNvSpPr>
            <a:spLocks noGrp="1" noChangeArrowheads="1"/>
          </p:cNvSpPr>
          <p:nvPr>
            <p:ph idx="1"/>
          </p:nvPr>
        </p:nvSpPr>
        <p:spPr>
          <a:xfrm>
            <a:off x="457200" y="1752600"/>
            <a:ext cx="7924800" cy="4495800"/>
          </a:xfrm>
        </p:spPr>
        <p:txBody>
          <a:bodyPr rtlCol="0">
            <a:normAutofit fontScale="92500" lnSpcReduction="10000"/>
          </a:bodyPr>
          <a:lstStyle/>
          <a:p>
            <a:pPr eaLnBrk="1" fontAlgn="auto" hangingPunct="1">
              <a:spcAft>
                <a:spcPts val="0"/>
              </a:spcAft>
              <a:buFont typeface="Wingdings 3" charset="2"/>
              <a:buChar char=""/>
              <a:defRPr/>
            </a:pPr>
            <a:r>
              <a:rPr lang="en-US" altLang="en-US" sz="2000" b="1" dirty="0">
                <a:solidFill>
                  <a:schemeClr val="tx1">
                    <a:lumMod val="75000"/>
                    <a:lumOff val="25000"/>
                  </a:schemeClr>
                </a:solidFill>
              </a:rPr>
              <a:t>Certificated Jobs </a:t>
            </a:r>
            <a:r>
              <a:rPr lang="en-US" altLang="en-US" sz="2000" dirty="0">
                <a:solidFill>
                  <a:schemeClr val="tx1">
                    <a:lumMod val="75000"/>
                    <a:lumOff val="25000"/>
                  </a:schemeClr>
                </a:solidFill>
              </a:rPr>
              <a:t>– [half or full day]</a:t>
            </a:r>
          </a:p>
          <a:p>
            <a:pPr lvl="1"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General Education - $180 per full day/$90 half day </a:t>
            </a:r>
          </a:p>
          <a:p>
            <a:pPr lvl="1"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Special Education - $190 per full day/$95 half day </a:t>
            </a:r>
          </a:p>
          <a:p>
            <a:pPr eaLnBrk="1" fontAlgn="auto" hangingPunct="1">
              <a:spcAft>
                <a:spcPts val="0"/>
              </a:spcAft>
              <a:buFont typeface="Wingdings 3" charset="2"/>
              <a:buChar char=""/>
              <a:defRPr/>
            </a:pPr>
            <a:r>
              <a:rPr lang="en-US" altLang="en-US" sz="2000" b="1" dirty="0">
                <a:solidFill>
                  <a:schemeClr val="tx1">
                    <a:lumMod val="75000"/>
                    <a:lumOff val="25000"/>
                  </a:schemeClr>
                </a:solidFill>
              </a:rPr>
              <a:t>Paraeducator Jobs </a:t>
            </a:r>
            <a:r>
              <a:rPr lang="en-US" altLang="en-US" sz="2000" dirty="0">
                <a:solidFill>
                  <a:schemeClr val="tx1">
                    <a:lumMod val="75000"/>
                    <a:lumOff val="25000"/>
                  </a:schemeClr>
                </a:solidFill>
              </a:rPr>
              <a:t>– [Hourly]</a:t>
            </a:r>
          </a:p>
          <a:p>
            <a:pPr lvl="1"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Regular Para Jobs- $16.37448 per hour </a:t>
            </a:r>
          </a:p>
          <a:p>
            <a:pPr lvl="1"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Para plus Diff - $19.48523 per hour </a:t>
            </a:r>
          </a:p>
          <a:p>
            <a:pPr eaLnBrk="1" fontAlgn="auto" hangingPunct="1">
              <a:spcAft>
                <a:spcPts val="0"/>
              </a:spcAft>
              <a:buFont typeface="Wingdings 3" charset="2"/>
              <a:buChar char=""/>
              <a:defRPr/>
            </a:pPr>
            <a:r>
              <a:rPr lang="en-US" altLang="en-US" sz="2000" b="1" dirty="0">
                <a:solidFill>
                  <a:schemeClr val="tx1">
                    <a:lumMod val="75000"/>
                    <a:lumOff val="25000"/>
                  </a:schemeClr>
                </a:solidFill>
              </a:rPr>
              <a:t>Secretarial Jobs </a:t>
            </a:r>
            <a:r>
              <a:rPr lang="en-US" altLang="en-US" sz="2000" dirty="0">
                <a:solidFill>
                  <a:schemeClr val="tx1">
                    <a:lumMod val="75000"/>
                    <a:lumOff val="25000"/>
                  </a:schemeClr>
                </a:solidFill>
              </a:rPr>
              <a:t>– [Hourly]</a:t>
            </a:r>
          </a:p>
          <a:p>
            <a:pPr lvl="1"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Regular - $18.35988 per hour</a:t>
            </a:r>
          </a:p>
          <a:p>
            <a:pPr marL="0" indent="0"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r>
              <a:rPr lang="en-US" altLang="en-US" sz="2400" b="1" dirty="0">
                <a:solidFill>
                  <a:schemeClr val="tx1">
                    <a:lumMod val="75000"/>
                    <a:lumOff val="25000"/>
                  </a:schemeClr>
                </a:solidFill>
              </a:rPr>
              <a:t>As a Certificated substitute you are highly qualified to sub as a paraeducator or a secretary. </a:t>
            </a: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p:txBody>
      </p:sp>
      <p:sp>
        <p:nvSpPr>
          <p:cNvPr id="46083" name="Title 1">
            <a:extLst>
              <a:ext uri="{FF2B5EF4-FFF2-40B4-BE49-F238E27FC236}">
                <a16:creationId xmlns:a16="http://schemas.microsoft.com/office/drawing/2014/main" id="{11988D19-3513-4E11-A770-490431F47ED2}"/>
              </a:ext>
            </a:extLst>
          </p:cNvPr>
          <p:cNvSpPr>
            <a:spLocks noGrp="1"/>
          </p:cNvSpPr>
          <p:nvPr>
            <p:ph type="title"/>
          </p:nvPr>
        </p:nvSpPr>
        <p:spPr>
          <a:xfrm>
            <a:off x="533400" y="228600"/>
            <a:ext cx="6348413" cy="990600"/>
          </a:xfrm>
        </p:spPr>
        <p:txBody>
          <a:bodyPr/>
          <a:lstStyle/>
          <a:p>
            <a:pPr eaLnBrk="1" hangingPunct="1">
              <a:defRPr/>
            </a:pPr>
            <a:r>
              <a:rPr lang="en-US" altLang="en-US" sz="5400" b="1" u="sng" dirty="0">
                <a:effectLst>
                  <a:outerShdw blurRad="38100" dist="38100" dir="2700000" algn="tl">
                    <a:srgbClr val="000000">
                      <a:alpha val="43137"/>
                    </a:srgbClr>
                  </a:outerShdw>
                </a:effectLst>
              </a:rPr>
              <a:t>Substitute Pay</a:t>
            </a:r>
            <a:br>
              <a:rPr lang="en-US" altLang="en-US" dirty="0"/>
            </a:br>
            <a:endParaRPr lang="en-US" altLang="en-US" dirty="0"/>
          </a:p>
        </p:txBody>
      </p:sp>
    </p:spTree>
    <p:extLst>
      <p:ext uri="{BB962C8B-B14F-4D97-AF65-F5344CB8AC3E}">
        <p14:creationId xmlns:p14="http://schemas.microsoft.com/office/powerpoint/2010/main" val="33984871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8E0A269B-17AC-4EDC-823B-E6C61E19E4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724400"/>
            <a:ext cx="4476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CD7A0723-2EB9-479C-8148-9C69E27394E9}"/>
              </a:ext>
            </a:extLst>
          </p:cNvPr>
          <p:cNvSpPr txBox="1">
            <a:spLocks/>
          </p:cNvSpPr>
          <p:nvPr/>
        </p:nvSpPr>
        <p:spPr>
          <a:xfrm>
            <a:off x="458730" y="1143000"/>
            <a:ext cx="7010400" cy="1905000"/>
          </a:xfrm>
          <a:prstGeom prst="rect">
            <a:avLst/>
          </a:prstGeom>
        </p:spPr>
        <p:txBody>
          <a:bodyPr>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9933FF"/>
              </a:buClr>
              <a:buNone/>
            </a:pPr>
            <a:r>
              <a:rPr lang="en-US" dirty="0">
                <a:solidFill>
                  <a:schemeClr val="tx1"/>
                </a:solidFill>
                <a:latin typeface="Trebuchet MS" panose="020B0603020202020204" pitchFamily="34" charset="0"/>
              </a:rPr>
              <a:t>Every SPS student engages in joyful and challenging learning experiences throughout their educational journey that prepare them to become lifelong learners and graduate with the knowledge, skills, habits, agency, and community connections they need to pursue their passions and desired post-secondary opportunities.</a:t>
            </a:r>
          </a:p>
        </p:txBody>
      </p:sp>
      <p:sp>
        <p:nvSpPr>
          <p:cNvPr id="5" name="Title 3">
            <a:extLst>
              <a:ext uri="{FF2B5EF4-FFF2-40B4-BE49-F238E27FC236}">
                <a16:creationId xmlns:a16="http://schemas.microsoft.com/office/drawing/2014/main" id="{F6AFE2AB-2657-4931-9AB8-84765BC40A43}"/>
              </a:ext>
            </a:extLst>
          </p:cNvPr>
          <p:cNvSpPr txBox="1">
            <a:spLocks/>
          </p:cNvSpPr>
          <p:nvPr/>
        </p:nvSpPr>
        <p:spPr>
          <a:xfrm>
            <a:off x="460375" y="304800"/>
            <a:ext cx="6705600" cy="914400"/>
          </a:xfrm>
          <a:prstGeom prst="rect">
            <a:avLst/>
          </a:prstGeom>
        </p:spPr>
        <p:txBody>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US" altLang="en-US" sz="4500" b="1" u="sng" dirty="0">
                <a:effectLst>
                  <a:outerShdw blurRad="38100" dist="38100" dir="2700000" algn="tl">
                    <a:srgbClr val="000000">
                      <a:alpha val="43137"/>
                    </a:srgbClr>
                  </a:outerShdw>
                </a:effectLst>
              </a:rPr>
              <a:t>OUR MISSION</a:t>
            </a:r>
            <a:endParaRPr lang="en-US" altLang="en-US" sz="5400" b="1" u="sng" dirty="0"/>
          </a:p>
        </p:txBody>
      </p:sp>
      <p:sp>
        <p:nvSpPr>
          <p:cNvPr id="3" name="TextBox 2">
            <a:extLst>
              <a:ext uri="{FF2B5EF4-FFF2-40B4-BE49-F238E27FC236}">
                <a16:creationId xmlns:a16="http://schemas.microsoft.com/office/drawing/2014/main" id="{E600DA6D-95D9-5B0F-4AEA-509F8C800BF0}"/>
              </a:ext>
            </a:extLst>
          </p:cNvPr>
          <p:cNvSpPr txBox="1"/>
          <p:nvPr/>
        </p:nvSpPr>
        <p:spPr>
          <a:xfrm>
            <a:off x="1520597" y="2889570"/>
            <a:ext cx="4585156" cy="784830"/>
          </a:xfrm>
          <a:prstGeom prst="rect">
            <a:avLst/>
          </a:prstGeom>
          <a:noFill/>
        </p:spPr>
        <p:txBody>
          <a:bodyPr wrap="square">
            <a:spAutoFit/>
          </a:bodyPr>
          <a:lstStyle/>
          <a:p>
            <a:pPr algn="ctr" eaLnBrk="1" hangingPunct="1">
              <a:defRPr/>
            </a:pPr>
            <a:r>
              <a:rPr lang="en-US" altLang="en-US" sz="4500" b="1" u="sng" dirty="0">
                <a:solidFill>
                  <a:schemeClr val="accent1"/>
                </a:solidFill>
                <a:effectLst>
                  <a:outerShdw blurRad="38100" dist="38100" dir="2700000" algn="tl">
                    <a:srgbClr val="000000">
                      <a:alpha val="43137"/>
                    </a:srgbClr>
                  </a:outerShdw>
                </a:effectLst>
                <a:latin typeface="+mj-lt"/>
                <a:ea typeface="+mj-ea"/>
                <a:cs typeface="+mj-cs"/>
              </a:rPr>
              <a:t>SPS PROMISE</a:t>
            </a:r>
          </a:p>
        </p:txBody>
      </p:sp>
      <p:sp>
        <p:nvSpPr>
          <p:cNvPr id="7" name="TextBox 6">
            <a:extLst>
              <a:ext uri="{FF2B5EF4-FFF2-40B4-BE49-F238E27FC236}">
                <a16:creationId xmlns:a16="http://schemas.microsoft.com/office/drawing/2014/main" id="{D69F2FCE-8DBD-BC56-4A1F-0E4BA6E78454}"/>
              </a:ext>
            </a:extLst>
          </p:cNvPr>
          <p:cNvSpPr txBox="1"/>
          <p:nvPr/>
        </p:nvSpPr>
        <p:spPr>
          <a:xfrm>
            <a:off x="1504699" y="3810001"/>
            <a:ext cx="4585156" cy="923330"/>
          </a:xfrm>
          <a:prstGeom prst="rect">
            <a:avLst/>
          </a:prstGeom>
          <a:noFill/>
        </p:spPr>
        <p:txBody>
          <a:bodyPr wrap="square">
            <a:spAutoFit/>
          </a:bodyPr>
          <a:lstStyle/>
          <a:p>
            <a:pPr marL="0" indent="0" algn="ctr">
              <a:buClr>
                <a:srgbClr val="9933FF"/>
              </a:buClr>
              <a:buNone/>
            </a:pPr>
            <a:r>
              <a:rPr lang="en-US" dirty="0">
                <a:solidFill>
                  <a:schemeClr val="tx1"/>
                </a:solidFill>
                <a:latin typeface="Trebuchet MS" panose="020B0603020202020204" pitchFamily="34" charset="0"/>
              </a:rPr>
              <a:t>Every SPS student </a:t>
            </a:r>
            <a:r>
              <a:rPr lang="en-US" sz="1800" dirty="0"/>
              <a:t>has a </a:t>
            </a:r>
            <a:r>
              <a:rPr lang="en-US" sz="1800" b="1" dirty="0">
                <a:solidFill>
                  <a:srgbClr val="1A2D4D"/>
                </a:solidFill>
              </a:rPr>
              <a:t>dream</a:t>
            </a:r>
            <a:r>
              <a:rPr lang="en-US" sz="1800" dirty="0"/>
              <a:t>, </a:t>
            </a:r>
            <a:r>
              <a:rPr lang="en-US" sz="1800" b="1" dirty="0">
                <a:solidFill>
                  <a:srgbClr val="1A2D4D"/>
                </a:solidFill>
              </a:rPr>
              <a:t>access</a:t>
            </a:r>
            <a:r>
              <a:rPr lang="en-US" sz="1800" dirty="0"/>
              <a:t>, and </a:t>
            </a:r>
            <a:r>
              <a:rPr lang="en-US" sz="1800" b="1" dirty="0">
                <a:solidFill>
                  <a:srgbClr val="1A2D4D"/>
                </a:solidFill>
              </a:rPr>
              <a:t>opportunity</a:t>
            </a:r>
            <a:r>
              <a:rPr lang="en-US" sz="1800" dirty="0"/>
              <a:t> for a happy and successful future.</a:t>
            </a:r>
            <a:endParaRPr lang="en-US" dirty="0">
              <a:solidFill>
                <a:schemeClr val="tx1"/>
              </a:solidFill>
              <a:latin typeface="Trebuchet MS" panose="020B0603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75099EF-0C2A-4E80-A765-AEF1FAAE13FE}"/>
              </a:ext>
            </a:extLst>
          </p:cNvPr>
          <p:cNvSpPr>
            <a:spLocks noGrp="1"/>
          </p:cNvSpPr>
          <p:nvPr>
            <p:ph type="title"/>
          </p:nvPr>
        </p:nvSpPr>
        <p:spPr>
          <a:xfrm>
            <a:off x="609600" y="2286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Preparing for your Day</a:t>
            </a:r>
          </a:p>
        </p:txBody>
      </p:sp>
      <p:sp>
        <p:nvSpPr>
          <p:cNvPr id="3" name="Content Placeholder 2">
            <a:extLst>
              <a:ext uri="{FF2B5EF4-FFF2-40B4-BE49-F238E27FC236}">
                <a16:creationId xmlns:a16="http://schemas.microsoft.com/office/drawing/2014/main" id="{7CD8511A-4017-4718-916E-948538CBC8F3}"/>
              </a:ext>
            </a:extLst>
          </p:cNvPr>
          <p:cNvSpPr>
            <a:spLocks noGrp="1"/>
          </p:cNvSpPr>
          <p:nvPr>
            <p:ph idx="1"/>
          </p:nvPr>
        </p:nvSpPr>
        <p:spPr>
          <a:xfrm>
            <a:off x="457200" y="1389691"/>
            <a:ext cx="6172200" cy="5486400"/>
          </a:xfrm>
        </p:spPr>
        <p:txBody>
          <a:bodyPr rtlCol="0">
            <a:no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Know the start time of your assignment – double-check Frontline to ensure you are still assigned.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Know where you are going and pre-determine your route.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Dress appropriately</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Follow the instructions provided and ask questions when necessary.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Have a positive can-do attitude.</a:t>
            </a: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marL="0" indent="0" eaLnBrk="1" fontAlgn="auto" hangingPunct="1">
              <a:spcAft>
                <a:spcPts val="0"/>
              </a:spcAft>
              <a:buFont typeface="Wingdings 3" panose="05040102010807070707" pitchFamily="18" charset="2"/>
              <a:buNone/>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p:txBody>
      </p:sp>
      <p:pic>
        <p:nvPicPr>
          <p:cNvPr id="10242" name="Picture 2" descr="100+ Alarm Clock Pictures | Download Free Images on Unsplash">
            <a:extLst>
              <a:ext uri="{FF2B5EF4-FFF2-40B4-BE49-F238E27FC236}">
                <a16:creationId xmlns:a16="http://schemas.microsoft.com/office/drawing/2014/main" id="{E1279B99-3520-41E2-B209-927268D8E11E}"/>
              </a:ext>
            </a:extLst>
          </p:cNvPr>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4191000" y="1600200"/>
            <a:ext cx="7034930" cy="396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350E8F16-7AB7-4716-95B4-CAEA404E89B5}"/>
              </a:ext>
            </a:extLst>
          </p:cNvPr>
          <p:cNvSpPr>
            <a:spLocks noGrp="1"/>
          </p:cNvSpPr>
          <p:nvPr>
            <p:ph idx="1"/>
          </p:nvPr>
        </p:nvSpPr>
        <p:spPr>
          <a:xfrm>
            <a:off x="3810000" y="1447800"/>
            <a:ext cx="4267200" cy="5181600"/>
          </a:xfrm>
        </p:spPr>
        <p:txBody>
          <a:bodyPr>
            <a:normAutofit/>
          </a:bodyPr>
          <a:lstStyle/>
          <a:p>
            <a:pPr marL="0" indent="0">
              <a:spcAft>
                <a:spcPts val="1200"/>
              </a:spcAft>
            </a:pPr>
            <a:r>
              <a:rPr lang="en-US" altLang="en-US" sz="1500" dirty="0"/>
              <a:t>High School 	7:30 AM – 3:00 PM (11:15)</a:t>
            </a:r>
          </a:p>
          <a:p>
            <a:pPr marL="0" indent="0">
              <a:spcAft>
                <a:spcPts val="1200"/>
              </a:spcAft>
            </a:pPr>
            <a:r>
              <a:rPr lang="en-US" altLang="en-US" sz="1500" dirty="0"/>
              <a:t>Elementary	8:00 AM – 3:30 PM (11:45)</a:t>
            </a:r>
          </a:p>
          <a:p>
            <a:pPr marL="0" indent="0">
              <a:spcAft>
                <a:spcPts val="1200"/>
              </a:spcAft>
            </a:pPr>
            <a:r>
              <a:rPr lang="en-US" altLang="en-US" sz="1500" dirty="0"/>
              <a:t>Middle School 	8:30 AM – 4:00 PM (12:15)</a:t>
            </a:r>
          </a:p>
          <a:p>
            <a:pPr>
              <a:lnSpc>
                <a:spcPct val="90000"/>
              </a:lnSpc>
            </a:pPr>
            <a:endParaRPr lang="en-US" altLang="en-US" sz="1100" dirty="0"/>
          </a:p>
          <a:p>
            <a:pPr>
              <a:lnSpc>
                <a:spcPct val="90000"/>
              </a:lnSpc>
            </a:pPr>
            <a:endParaRPr lang="en-US" altLang="en-US" sz="1100" dirty="0"/>
          </a:p>
          <a:p>
            <a:pPr eaLnBrk="1" hangingPunct="1">
              <a:lnSpc>
                <a:spcPct val="90000"/>
              </a:lnSpc>
            </a:pPr>
            <a:r>
              <a:rPr lang="en-US" altLang="en-US" sz="1500" dirty="0"/>
              <a:t>Arriving early is always advantageous.  </a:t>
            </a:r>
          </a:p>
          <a:p>
            <a:pPr eaLnBrk="1" hangingPunct="1">
              <a:lnSpc>
                <a:spcPct val="90000"/>
              </a:lnSpc>
            </a:pPr>
            <a:r>
              <a:rPr lang="en-US" altLang="en-US" sz="1500" dirty="0"/>
              <a:t>Split assignments can be difficult. </a:t>
            </a:r>
          </a:p>
          <a:p>
            <a:pPr eaLnBrk="1" hangingPunct="1">
              <a:spcAft>
                <a:spcPts val="1200"/>
              </a:spcAft>
            </a:pPr>
            <a:r>
              <a:rPr lang="en-US" altLang="en-US" sz="1500" dirty="0"/>
              <a:t>Running Late?  Call the Sub Desk</a:t>
            </a:r>
            <a:endParaRPr lang="en-US" altLang="en-US" sz="1100" dirty="0"/>
          </a:p>
          <a:p>
            <a:pPr marL="0" indent="0" algn="ctr">
              <a:lnSpc>
                <a:spcPct val="120000"/>
              </a:lnSpc>
              <a:buNone/>
            </a:pPr>
            <a:r>
              <a:rPr lang="en-US" altLang="en-US" sz="2000" b="1" dirty="0">
                <a:solidFill>
                  <a:srgbClr val="137F28"/>
                </a:solidFill>
                <a:effectLst>
                  <a:outerShdw blurRad="38100" dist="38100" dir="2700000" algn="tl">
                    <a:srgbClr val="000000">
                      <a:alpha val="43137"/>
                    </a:srgbClr>
                  </a:outerShdw>
                </a:effectLst>
              </a:rPr>
              <a:t>MAKE SURE YOU ARE AWARE OF LATE START DAYS </a:t>
            </a:r>
            <a:br>
              <a:rPr lang="en-US" altLang="en-US" sz="2000" b="1" dirty="0">
                <a:solidFill>
                  <a:srgbClr val="137F28"/>
                </a:solidFill>
                <a:effectLst>
                  <a:outerShdw blurRad="38100" dist="38100" dir="2700000" algn="tl">
                    <a:srgbClr val="000000">
                      <a:alpha val="43137"/>
                    </a:srgbClr>
                  </a:outerShdw>
                </a:effectLst>
              </a:rPr>
            </a:br>
            <a:r>
              <a:rPr lang="en-US" altLang="en-US" sz="2000" b="1" dirty="0">
                <a:solidFill>
                  <a:srgbClr val="137F28"/>
                </a:solidFill>
                <a:effectLst>
                  <a:outerShdw blurRad="38100" dist="38100" dir="2700000" algn="tl">
                    <a:srgbClr val="000000">
                      <a:alpha val="43137"/>
                    </a:srgbClr>
                  </a:outerShdw>
                </a:effectLst>
              </a:rPr>
              <a:t>AND OTHER ITEMS ON THE </a:t>
            </a:r>
            <a:br>
              <a:rPr lang="en-US" altLang="en-US" sz="2000" b="1" dirty="0">
                <a:solidFill>
                  <a:srgbClr val="137F28"/>
                </a:solidFill>
                <a:effectLst>
                  <a:outerShdw blurRad="38100" dist="38100" dir="2700000" algn="tl">
                    <a:srgbClr val="000000">
                      <a:alpha val="43137"/>
                    </a:srgbClr>
                  </a:outerShdw>
                </a:effectLst>
              </a:rPr>
            </a:br>
            <a:r>
              <a:rPr lang="en-US" altLang="en-US" sz="2000" b="1" dirty="0">
                <a:solidFill>
                  <a:srgbClr val="137F28"/>
                </a:solidFill>
                <a:effectLst>
                  <a:outerShdw blurRad="38100" dist="38100" dir="2700000" algn="tl">
                    <a:srgbClr val="000000">
                      <a:alpha val="43137"/>
                    </a:srgbClr>
                  </a:outerShdw>
                </a:effectLst>
              </a:rPr>
              <a:t>2023/24 SCHOOL CALENDAR.</a:t>
            </a:r>
          </a:p>
        </p:txBody>
      </p:sp>
      <p:pic>
        <p:nvPicPr>
          <p:cNvPr id="2054" name="Picture 6" descr="10 tips for going back to work after vacation - Nordic Life Science – the  leading Nordic life science news service">
            <a:extLst>
              <a:ext uri="{FF2B5EF4-FFF2-40B4-BE49-F238E27FC236}">
                <a16:creationId xmlns:a16="http://schemas.microsoft.com/office/drawing/2014/main" id="{015AE58F-FED6-4508-A1C1-84F411AC9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00" r="31800"/>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E2FF61-5F57-4626-AFB6-62404765B563}"/>
              </a:ext>
            </a:extLst>
          </p:cNvPr>
          <p:cNvSpPr>
            <a:spLocks noGrp="1"/>
          </p:cNvSpPr>
          <p:nvPr>
            <p:ph type="title"/>
          </p:nvPr>
        </p:nvSpPr>
        <p:spPr>
          <a:xfrm>
            <a:off x="3920654" y="723899"/>
            <a:ext cx="4191000" cy="1447800"/>
          </a:xfrm>
        </p:spPr>
        <p:txBody>
          <a:bodyPr>
            <a:normAutofit/>
          </a:bodyPr>
          <a:lstStyle/>
          <a:p>
            <a:pPr>
              <a:lnSpc>
                <a:spcPct val="90000"/>
              </a:lnSpc>
              <a:defRPr/>
            </a:pPr>
            <a:r>
              <a:rPr lang="en-US" altLang="en-US" sz="3500" b="1" u="sng" dirty="0">
                <a:effectLst>
                  <a:outerShdw blurRad="38100" dist="38100" dir="2700000" algn="tl">
                    <a:srgbClr val="000000">
                      <a:alpha val="43137"/>
                    </a:srgbClr>
                  </a:outerShdw>
                </a:effectLst>
              </a:rPr>
              <a:t>Work Schedule</a:t>
            </a:r>
            <a:br>
              <a:rPr lang="en-US" altLang="en-US" sz="2500" dirty="0"/>
            </a:br>
            <a:endParaRPr lang="en-US" sz="25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350E8F16-7AB7-4716-95B4-CAEA404E89B5}"/>
              </a:ext>
            </a:extLst>
          </p:cNvPr>
          <p:cNvSpPr>
            <a:spLocks noGrp="1"/>
          </p:cNvSpPr>
          <p:nvPr>
            <p:ph idx="1"/>
          </p:nvPr>
        </p:nvSpPr>
        <p:spPr>
          <a:xfrm>
            <a:off x="3810000" y="1447800"/>
            <a:ext cx="4267200" cy="5181600"/>
          </a:xfrm>
        </p:spPr>
        <p:txBody>
          <a:bodyPr>
            <a:normAutofit/>
          </a:bodyPr>
          <a:lstStyle/>
          <a:p>
            <a:pPr marL="0" indent="0">
              <a:spcAft>
                <a:spcPts val="1200"/>
              </a:spcAft>
            </a:pPr>
            <a:r>
              <a:rPr lang="en-US" altLang="en-US" sz="1500" dirty="0"/>
              <a:t>Teaching During Prep</a:t>
            </a:r>
          </a:p>
          <a:p>
            <a:pPr marL="0" indent="0">
              <a:spcAft>
                <a:spcPts val="1200"/>
              </a:spcAft>
              <a:buNone/>
            </a:pPr>
            <a:r>
              <a:rPr lang="en-US" altLang="en-US" sz="1500" dirty="0"/>
              <a:t>	This year’s pay increase for certificated 	substitutes came through a reallocation 	of funds under teaching during prep.  This 	means:</a:t>
            </a:r>
          </a:p>
          <a:p>
            <a:pPr lvl="1">
              <a:spcAft>
                <a:spcPts val="1200"/>
              </a:spcAft>
            </a:pPr>
            <a:r>
              <a:rPr lang="en-US" altLang="en-US" sz="1500" dirty="0"/>
              <a:t>ALL certificated substitutes receive additional pay daily.  </a:t>
            </a:r>
          </a:p>
          <a:p>
            <a:pPr lvl="1">
              <a:spcAft>
                <a:spcPts val="1200"/>
              </a:spcAft>
            </a:pPr>
            <a:r>
              <a:rPr lang="en-US" altLang="en-US" sz="1500" dirty="0"/>
              <a:t>Teaching during prep pay is no longer available to substitutes</a:t>
            </a:r>
            <a:r>
              <a:rPr lang="en-US" altLang="en-US" sz="1300" dirty="0"/>
              <a:t>.  	</a:t>
            </a:r>
          </a:p>
          <a:p>
            <a:pPr marL="457200" lvl="1" indent="0">
              <a:spcAft>
                <a:spcPts val="1200"/>
              </a:spcAft>
              <a:buNone/>
            </a:pPr>
            <a:r>
              <a:rPr lang="en-US" altLang="en-US" sz="1500" dirty="0"/>
              <a:t>All certificated substitutes should expect a full class schedule of work.  Having a prep period will likely be the exception, not the rule.  </a:t>
            </a:r>
          </a:p>
        </p:txBody>
      </p:sp>
      <p:pic>
        <p:nvPicPr>
          <p:cNvPr id="2054" name="Picture 6" descr="10 tips for going back to work after vacation - Nordic Life Science – the  leading Nordic life science news service">
            <a:extLst>
              <a:ext uri="{FF2B5EF4-FFF2-40B4-BE49-F238E27FC236}">
                <a16:creationId xmlns:a16="http://schemas.microsoft.com/office/drawing/2014/main" id="{015AE58F-FED6-4508-A1C1-84F411AC9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00" r="31800"/>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E2FF61-5F57-4626-AFB6-62404765B563}"/>
              </a:ext>
            </a:extLst>
          </p:cNvPr>
          <p:cNvSpPr>
            <a:spLocks noGrp="1"/>
          </p:cNvSpPr>
          <p:nvPr>
            <p:ph type="title"/>
          </p:nvPr>
        </p:nvSpPr>
        <p:spPr>
          <a:xfrm>
            <a:off x="3920654" y="723899"/>
            <a:ext cx="4191000" cy="1447800"/>
          </a:xfrm>
        </p:spPr>
        <p:txBody>
          <a:bodyPr>
            <a:normAutofit/>
          </a:bodyPr>
          <a:lstStyle/>
          <a:p>
            <a:pPr>
              <a:lnSpc>
                <a:spcPct val="90000"/>
              </a:lnSpc>
              <a:defRPr/>
            </a:pPr>
            <a:r>
              <a:rPr lang="en-US" altLang="en-US" sz="3500" b="1" u="sng" dirty="0">
                <a:effectLst>
                  <a:outerShdw blurRad="38100" dist="38100" dir="2700000" algn="tl">
                    <a:srgbClr val="000000">
                      <a:alpha val="43137"/>
                    </a:srgbClr>
                  </a:outerShdw>
                </a:effectLst>
              </a:rPr>
              <a:t>Work Schedule</a:t>
            </a:r>
            <a:br>
              <a:rPr lang="en-US" altLang="en-US" sz="2500" dirty="0"/>
            </a:br>
            <a:endParaRPr lang="en-US" sz="2500" dirty="0"/>
          </a:p>
        </p:txBody>
      </p:sp>
    </p:spTree>
    <p:extLst>
      <p:ext uri="{BB962C8B-B14F-4D97-AF65-F5344CB8AC3E}">
        <p14:creationId xmlns:p14="http://schemas.microsoft.com/office/powerpoint/2010/main" val="28278424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7A16-7758-E71F-6FD0-455B24FD1B57}"/>
              </a:ext>
            </a:extLst>
          </p:cNvPr>
          <p:cNvSpPr>
            <a:spLocks noGrp="1"/>
          </p:cNvSpPr>
          <p:nvPr>
            <p:ph type="title"/>
          </p:nvPr>
        </p:nvSpPr>
        <p:spPr>
          <a:xfrm>
            <a:off x="609600" y="609600"/>
            <a:ext cx="6858000" cy="1320800"/>
          </a:xfrm>
        </p:spPr>
        <p:txBody>
          <a:bodyPr/>
          <a:lstStyle/>
          <a:p>
            <a:r>
              <a:rPr lang="en-US" dirty="0"/>
              <a:t>Weather Event / School Closure</a:t>
            </a:r>
          </a:p>
        </p:txBody>
      </p:sp>
      <p:sp>
        <p:nvSpPr>
          <p:cNvPr id="3" name="Content Placeholder 2">
            <a:extLst>
              <a:ext uri="{FF2B5EF4-FFF2-40B4-BE49-F238E27FC236}">
                <a16:creationId xmlns:a16="http://schemas.microsoft.com/office/drawing/2014/main" id="{4E2051FD-CAB3-2CC5-B2B3-AEC2C64B1593}"/>
              </a:ext>
            </a:extLst>
          </p:cNvPr>
          <p:cNvSpPr>
            <a:spLocks noGrp="1"/>
          </p:cNvSpPr>
          <p:nvPr>
            <p:ph sz="half" idx="1"/>
          </p:nvPr>
        </p:nvSpPr>
        <p:spPr/>
        <p:txBody>
          <a:bodyPr/>
          <a:lstStyle/>
          <a:p>
            <a:r>
              <a:rPr lang="en-US" dirty="0"/>
              <a:t>Full Day School Closure – “SNOW DAY”</a:t>
            </a:r>
          </a:p>
          <a:p>
            <a:endParaRPr lang="en-US" dirty="0"/>
          </a:p>
          <a:p>
            <a:pPr marL="0" indent="0">
              <a:buNone/>
            </a:pPr>
            <a:r>
              <a:rPr lang="en-US" dirty="0"/>
              <a:t>	All jobs in frontline will 	be deleted for the day.  	It will become a non-	workday.  </a:t>
            </a:r>
          </a:p>
        </p:txBody>
      </p:sp>
      <p:sp>
        <p:nvSpPr>
          <p:cNvPr id="4" name="Content Placeholder 3">
            <a:extLst>
              <a:ext uri="{FF2B5EF4-FFF2-40B4-BE49-F238E27FC236}">
                <a16:creationId xmlns:a16="http://schemas.microsoft.com/office/drawing/2014/main" id="{06A431C1-A740-9707-AAD4-E9AE14FDE0A2}"/>
              </a:ext>
            </a:extLst>
          </p:cNvPr>
          <p:cNvSpPr>
            <a:spLocks noGrp="1"/>
          </p:cNvSpPr>
          <p:nvPr>
            <p:ph sz="half" idx="2"/>
          </p:nvPr>
        </p:nvSpPr>
        <p:spPr/>
        <p:txBody>
          <a:bodyPr/>
          <a:lstStyle/>
          <a:p>
            <a:r>
              <a:rPr lang="en-US" dirty="0"/>
              <a:t>2 Hour Delay</a:t>
            </a:r>
          </a:p>
          <a:p>
            <a:endParaRPr lang="en-US" dirty="0"/>
          </a:p>
          <a:p>
            <a:pPr marL="0" indent="0">
              <a:buNone/>
            </a:pPr>
            <a:r>
              <a:rPr lang="en-US" dirty="0"/>
              <a:t>	Please arrive 1 hour 	prior to the start of the 	school day.  </a:t>
            </a:r>
            <a:br>
              <a:rPr lang="en-US" dirty="0"/>
            </a:br>
            <a:br>
              <a:rPr lang="en-US" dirty="0"/>
            </a:br>
            <a:r>
              <a:rPr lang="en-US" dirty="0"/>
              <a:t>	Example:  </a:t>
            </a:r>
            <a:br>
              <a:rPr lang="en-US" dirty="0"/>
            </a:br>
            <a:r>
              <a:rPr lang="en-US" dirty="0"/>
              <a:t>	Regular start time: 8am</a:t>
            </a:r>
            <a:br>
              <a:rPr lang="en-US" dirty="0"/>
            </a:br>
            <a:r>
              <a:rPr lang="en-US" dirty="0"/>
              <a:t>	2-hour delay: 10am</a:t>
            </a:r>
            <a:br>
              <a:rPr lang="en-US" dirty="0"/>
            </a:br>
            <a:r>
              <a:rPr lang="en-US" dirty="0"/>
              <a:t>	Sub reports at 9am</a:t>
            </a:r>
          </a:p>
        </p:txBody>
      </p:sp>
    </p:spTree>
    <p:extLst>
      <p:ext uri="{BB962C8B-B14F-4D97-AF65-F5344CB8AC3E}">
        <p14:creationId xmlns:p14="http://schemas.microsoft.com/office/powerpoint/2010/main" val="38826951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3B22E5-7091-486D-8D56-BF8EB0EEA7CC}"/>
              </a:ext>
            </a:extLst>
          </p:cNvPr>
          <p:cNvSpPr>
            <a:spLocks noGrp="1"/>
          </p:cNvSpPr>
          <p:nvPr>
            <p:ph type="title"/>
          </p:nvPr>
        </p:nvSpPr>
        <p:spPr>
          <a:xfrm>
            <a:off x="152400" y="228600"/>
            <a:ext cx="6770688" cy="801688"/>
          </a:xfrm>
        </p:spPr>
        <p:txBody>
          <a:bodyPr/>
          <a:lstStyle/>
          <a:p>
            <a:pPr eaLnBrk="1" hangingPunct="1">
              <a:defRPr/>
            </a:pPr>
            <a:r>
              <a:rPr lang="en-US" altLang="en-US" b="1" u="sng" dirty="0">
                <a:effectLst>
                  <a:outerShdw blurRad="38100" dist="38100" dir="2700000" algn="tl">
                    <a:srgbClr val="000000">
                      <a:alpha val="43137"/>
                    </a:srgbClr>
                  </a:outerShdw>
                </a:effectLst>
              </a:rPr>
              <a:t>Check in with the office</a:t>
            </a:r>
          </a:p>
        </p:txBody>
      </p:sp>
      <p:sp>
        <p:nvSpPr>
          <p:cNvPr id="6" name="Text Placeholder 2">
            <a:extLst>
              <a:ext uri="{FF2B5EF4-FFF2-40B4-BE49-F238E27FC236}">
                <a16:creationId xmlns:a16="http://schemas.microsoft.com/office/drawing/2014/main" id="{64B8852E-EC64-46EE-8A26-C231A248961C}"/>
              </a:ext>
            </a:extLst>
          </p:cNvPr>
          <p:cNvSpPr txBox="1">
            <a:spLocks/>
          </p:cNvSpPr>
          <p:nvPr/>
        </p:nvSpPr>
        <p:spPr>
          <a:xfrm>
            <a:off x="457200" y="1600200"/>
            <a:ext cx="6999288" cy="5410200"/>
          </a:xfrm>
          <a:prstGeom prst="rect">
            <a:avLst/>
          </a:prstGeom>
        </p:spPr>
        <p:txBody>
          <a:bodyPr lIns="68580" tIns="34290" rIns="68580" bIns="3429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fontAlgn="auto">
              <a:lnSpc>
                <a:spcPct val="110000"/>
              </a:lnSpc>
              <a:spcBef>
                <a:spcPts val="0"/>
              </a:spcBef>
              <a:buFont typeface="Wingdings 3" panose="05040102010807070707" pitchFamily="18" charset="2"/>
              <a:buChar char="u"/>
              <a:defRPr/>
            </a:pPr>
            <a:r>
              <a:rPr lang="en-US" sz="2000" dirty="0">
                <a:solidFill>
                  <a:schemeClr val="tx1"/>
                </a:solidFill>
              </a:rPr>
              <a:t> Report to the public office.</a:t>
            </a:r>
          </a:p>
          <a:p>
            <a:pPr marL="457200" fontAlgn="auto">
              <a:lnSpc>
                <a:spcPct val="110000"/>
              </a:lnSpc>
              <a:spcBef>
                <a:spcPts val="0"/>
              </a:spcBef>
              <a:buFont typeface="Wingdings 3" panose="05040102010807070707" pitchFamily="18" charset="2"/>
              <a:buChar char="u"/>
              <a:defRPr/>
            </a:pPr>
            <a:endParaRPr lang="en-US" sz="2000" dirty="0">
              <a:solidFill>
                <a:schemeClr val="tx1"/>
              </a:solidFill>
            </a:endParaRPr>
          </a:p>
          <a:p>
            <a:pPr marL="457200" fontAlgn="auto">
              <a:lnSpc>
                <a:spcPct val="110000"/>
              </a:lnSpc>
              <a:spcBef>
                <a:spcPts val="0"/>
              </a:spcBef>
              <a:buFont typeface="Wingdings 3" panose="05040102010807070707" pitchFamily="18" charset="2"/>
              <a:buChar char="u"/>
              <a:defRPr/>
            </a:pPr>
            <a:r>
              <a:rPr lang="en-US" sz="2000" dirty="0">
                <a:solidFill>
                  <a:schemeClr val="tx1"/>
                </a:solidFill>
              </a:rPr>
              <a:t> Introduce yourself to office staff and </a:t>
            </a:r>
            <a:r>
              <a:rPr lang="en-US" sz="2000" u="sng" dirty="0">
                <a:solidFill>
                  <a:schemeClr val="tx1"/>
                </a:solidFill>
              </a:rPr>
              <a:t>sign in</a:t>
            </a:r>
            <a:r>
              <a:rPr lang="en-US" sz="2000" dirty="0">
                <a:solidFill>
                  <a:schemeClr val="tx1"/>
                </a:solidFill>
              </a:rPr>
              <a:t>.</a:t>
            </a:r>
          </a:p>
          <a:p>
            <a:pPr marL="457200" fontAlgn="auto">
              <a:lnSpc>
                <a:spcPct val="110000"/>
              </a:lnSpc>
              <a:spcBef>
                <a:spcPts val="0"/>
              </a:spcBef>
              <a:buFont typeface="Wingdings 3" panose="05040102010807070707" pitchFamily="18" charset="2"/>
              <a:buChar char="u"/>
              <a:defRPr/>
            </a:pPr>
            <a:endParaRPr lang="en-US" sz="2000" dirty="0">
              <a:solidFill>
                <a:schemeClr val="tx1"/>
              </a:solidFill>
            </a:endParaRPr>
          </a:p>
          <a:p>
            <a:pPr marL="457200" fontAlgn="auto">
              <a:lnSpc>
                <a:spcPct val="110000"/>
              </a:lnSpc>
              <a:spcBef>
                <a:spcPts val="0"/>
              </a:spcBef>
              <a:buFont typeface="Wingdings 3" panose="05040102010807070707" pitchFamily="18" charset="2"/>
              <a:buChar char="u"/>
              <a:defRPr/>
            </a:pPr>
            <a:r>
              <a:rPr lang="en-US" sz="2000" dirty="0">
                <a:solidFill>
                  <a:schemeClr val="tx1"/>
                </a:solidFill>
              </a:rPr>
              <a:t>Pick up a substitute folder. It will contain:</a:t>
            </a:r>
          </a:p>
          <a:p>
            <a:pPr marL="800100" lvl="1" fontAlgn="auto">
              <a:lnSpc>
                <a:spcPct val="110000"/>
              </a:lnSpc>
              <a:spcBef>
                <a:spcPts val="0"/>
              </a:spcBef>
              <a:buFont typeface="Wingdings" panose="05000000000000000000" pitchFamily="2" charset="2"/>
              <a:buChar char="q"/>
              <a:defRPr/>
            </a:pPr>
            <a:r>
              <a:rPr lang="en-US" sz="2000" dirty="0">
                <a:solidFill>
                  <a:schemeClr val="tx1"/>
                </a:solidFill>
              </a:rPr>
              <a:t>  A bell schedule specific to the building;</a:t>
            </a:r>
          </a:p>
          <a:p>
            <a:pPr marL="800100" lvl="1" fontAlgn="auto">
              <a:lnSpc>
                <a:spcPct val="110000"/>
              </a:lnSpc>
              <a:spcBef>
                <a:spcPts val="0"/>
              </a:spcBef>
              <a:buFont typeface="Wingdings" panose="05000000000000000000" pitchFamily="2" charset="2"/>
              <a:buChar char="q"/>
              <a:defRPr/>
            </a:pPr>
            <a:r>
              <a:rPr lang="en-US" sz="2000" dirty="0">
                <a:solidFill>
                  <a:schemeClr val="tx1"/>
                </a:solidFill>
              </a:rPr>
              <a:t>  Health and crisis plans;</a:t>
            </a:r>
          </a:p>
          <a:p>
            <a:pPr marL="800100" lvl="1" fontAlgn="auto">
              <a:lnSpc>
                <a:spcPct val="110000"/>
              </a:lnSpc>
              <a:spcBef>
                <a:spcPts val="0"/>
              </a:spcBef>
              <a:buFont typeface="Wingdings" panose="05000000000000000000" pitchFamily="2" charset="2"/>
              <a:buChar char="q"/>
              <a:defRPr/>
            </a:pPr>
            <a:r>
              <a:rPr lang="en-US" sz="2000" dirty="0">
                <a:solidFill>
                  <a:schemeClr val="tx1"/>
                </a:solidFill>
              </a:rPr>
              <a:t>  An important contact list.</a:t>
            </a:r>
          </a:p>
          <a:p>
            <a:pPr marL="800100" lvl="1" fontAlgn="auto">
              <a:lnSpc>
                <a:spcPct val="110000"/>
              </a:lnSpc>
              <a:spcBef>
                <a:spcPts val="0"/>
              </a:spcBef>
              <a:buFont typeface="Wingdings" panose="05000000000000000000" pitchFamily="2" charset="2"/>
              <a:buChar char="q"/>
              <a:defRPr/>
            </a:pPr>
            <a:endParaRPr lang="en-US" sz="2000" dirty="0">
              <a:solidFill>
                <a:schemeClr val="tx1"/>
              </a:solidFill>
            </a:endParaRPr>
          </a:p>
          <a:p>
            <a:pPr marL="457200" fontAlgn="auto">
              <a:lnSpc>
                <a:spcPct val="110000"/>
              </a:lnSpc>
              <a:spcBef>
                <a:spcPts val="0"/>
              </a:spcBef>
              <a:buFont typeface="Wingdings 3" panose="05040102010807070707" pitchFamily="18" charset="2"/>
              <a:buChar char="u"/>
              <a:defRPr/>
            </a:pPr>
            <a:r>
              <a:rPr lang="en-US" sz="2000" dirty="0">
                <a:solidFill>
                  <a:schemeClr val="tx1"/>
                </a:solidFill>
              </a:rPr>
              <a:t> Collect radio and/or badge with access.</a:t>
            </a:r>
          </a:p>
          <a:p>
            <a:pPr marL="457200" fontAlgn="auto">
              <a:lnSpc>
                <a:spcPct val="110000"/>
              </a:lnSpc>
              <a:spcBef>
                <a:spcPts val="0"/>
              </a:spcBef>
              <a:buFont typeface="Wingdings 3" panose="05040102010807070707" pitchFamily="18" charset="2"/>
              <a:buChar char="u"/>
              <a:defRPr/>
            </a:pPr>
            <a:endParaRPr lang="en-US" sz="2000" dirty="0">
              <a:solidFill>
                <a:schemeClr val="tx1"/>
              </a:solidFill>
            </a:endParaRPr>
          </a:p>
          <a:p>
            <a:pPr marL="457200" fontAlgn="auto">
              <a:lnSpc>
                <a:spcPct val="110000"/>
              </a:lnSpc>
              <a:spcBef>
                <a:spcPts val="0"/>
              </a:spcBef>
              <a:buFont typeface="Wingdings 3" panose="05040102010807070707" pitchFamily="18" charset="2"/>
              <a:buChar char="u"/>
              <a:defRPr/>
            </a:pPr>
            <a:r>
              <a:rPr lang="en-US" altLang="en-US" sz="2000" dirty="0">
                <a:solidFill>
                  <a:schemeClr val="tx1"/>
                </a:solidFill>
              </a:rPr>
              <a:t> Clarify cell phone usages rules for specific building. </a:t>
            </a:r>
          </a:p>
          <a:p>
            <a:pPr marL="457200" fontAlgn="auto">
              <a:lnSpc>
                <a:spcPct val="110000"/>
              </a:lnSpc>
              <a:spcBef>
                <a:spcPts val="0"/>
              </a:spcBef>
              <a:buFont typeface="Wingdings 3" panose="05040102010807070707" pitchFamily="18" charset="2"/>
              <a:buChar char="u"/>
              <a:defRPr/>
            </a:pPr>
            <a:endParaRPr lang="en-US" sz="2000" dirty="0">
              <a:solidFill>
                <a:schemeClr val="tx1"/>
              </a:solidFill>
            </a:endParaRPr>
          </a:p>
          <a:p>
            <a:pPr marL="457200" fontAlgn="auto">
              <a:lnSpc>
                <a:spcPct val="110000"/>
              </a:lnSpc>
              <a:spcBef>
                <a:spcPts val="0"/>
              </a:spcBef>
              <a:buFont typeface="Wingdings 3" panose="05040102010807070707" pitchFamily="18" charset="2"/>
              <a:buChar char="u"/>
              <a:defRPr/>
            </a:pPr>
            <a:r>
              <a:rPr lang="en-US" sz="2000" dirty="0">
                <a:solidFill>
                  <a:schemeClr val="tx1"/>
                </a:solidFill>
              </a:rPr>
              <a:t> Introduce yourself to an administrator, if possible.</a:t>
            </a:r>
          </a:p>
          <a:p>
            <a:pPr marL="214313" indent="-214313" fontAlgn="auto">
              <a:buFont typeface="Wingdings" panose="05000000000000000000" pitchFamily="2" charset="2"/>
              <a:buChar char="Ø"/>
              <a:defRPr/>
            </a:pPr>
            <a:endParaRPr lang="en-US" sz="2000" dirty="0">
              <a:solidFill>
                <a:schemeClr val="tx1"/>
              </a:solidFill>
            </a:endParaRPr>
          </a:p>
          <a:p>
            <a:pPr marL="214313" indent="-214313" fontAlgn="auto">
              <a:buFont typeface="Wingdings" panose="05000000000000000000" pitchFamily="2" charset="2"/>
              <a:buChar char="Ø"/>
              <a:defRPr/>
            </a:pPr>
            <a:endParaRPr lang="en-US" sz="1575" dirty="0">
              <a:solidFill>
                <a:schemeClr val="tx1"/>
              </a:solidFill>
            </a:endParaRPr>
          </a:p>
          <a:p>
            <a:pPr fontAlgn="auto">
              <a:defRPr/>
            </a:pPr>
            <a:endParaRPr lang="en-US" sz="135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89E9503-FD47-46ED-8DE7-5DB70CECC7F9}"/>
              </a:ext>
            </a:extLst>
          </p:cNvPr>
          <p:cNvSpPr>
            <a:spLocks noGrp="1"/>
          </p:cNvSpPr>
          <p:nvPr>
            <p:ph type="title"/>
          </p:nvPr>
        </p:nvSpPr>
        <p:spPr>
          <a:xfrm>
            <a:off x="152400" y="228600"/>
            <a:ext cx="6858000" cy="792163"/>
          </a:xfrm>
        </p:spPr>
        <p:txBody>
          <a:bodyPr/>
          <a:lstStyle/>
          <a:p>
            <a:pPr eaLnBrk="1" hangingPunct="1">
              <a:defRPr/>
            </a:pPr>
            <a:r>
              <a:rPr lang="en-US" altLang="en-US" b="1" dirty="0">
                <a:effectLst>
                  <a:outerShdw blurRad="38100" dist="38100" dir="2700000" algn="tl">
                    <a:srgbClr val="000000">
                      <a:alpha val="43137"/>
                    </a:srgbClr>
                  </a:outerShdw>
                </a:effectLst>
              </a:rPr>
              <a:t>Before Your Class Arrives</a:t>
            </a:r>
          </a:p>
        </p:txBody>
      </p:sp>
      <p:sp>
        <p:nvSpPr>
          <p:cNvPr id="3" name="Text Placeholder 2">
            <a:extLst>
              <a:ext uri="{FF2B5EF4-FFF2-40B4-BE49-F238E27FC236}">
                <a16:creationId xmlns:a16="http://schemas.microsoft.com/office/drawing/2014/main" id="{740BFCD2-1512-4333-9670-CF09551F8A6F}"/>
              </a:ext>
            </a:extLst>
          </p:cNvPr>
          <p:cNvSpPr>
            <a:spLocks noGrp="1"/>
          </p:cNvSpPr>
          <p:nvPr>
            <p:ph type="body" idx="1"/>
          </p:nvPr>
        </p:nvSpPr>
        <p:spPr>
          <a:xfrm>
            <a:off x="457200" y="1600200"/>
            <a:ext cx="7543800" cy="5587269"/>
          </a:xfrm>
        </p:spPr>
        <p:txBody>
          <a:bodyPr rtlCol="0">
            <a:normAutofit lnSpcReduction="10000"/>
          </a:bodyPr>
          <a:lstStyle/>
          <a:p>
            <a:pPr eaLnBrk="1" fontAlgn="auto" hangingPunct="1">
              <a:spcAft>
                <a:spcPts val="0"/>
              </a:spcAft>
              <a:defRPr/>
            </a:pPr>
            <a:endParaRPr lang="en-US" sz="2000" dirty="0">
              <a:solidFill>
                <a:schemeClr val="tx1"/>
              </a:solidFill>
            </a:endParaRPr>
          </a:p>
          <a:p>
            <a:pPr marL="457200" indent="-457200" eaLnBrk="1" fontAlgn="auto" hangingPunct="1">
              <a:spcAft>
                <a:spcPts val="0"/>
              </a:spcAft>
              <a:buFont typeface="+mj-lt"/>
              <a:buAutoNum type="arabicPeriod"/>
              <a:defRPr/>
            </a:pPr>
            <a:endParaRPr lang="en-US" sz="2000" dirty="0">
              <a:solidFill>
                <a:schemeClr val="tx1"/>
              </a:solidFill>
            </a:endParaRP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Turn on Lights.</a:t>
            </a: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Turn on Technology.</a:t>
            </a: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Lower Chairs. </a:t>
            </a: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Plan your greeting – set the tone. </a:t>
            </a:r>
          </a:p>
          <a:p>
            <a:pPr marL="800100" lvl="1" indent="-342900" eaLnBrk="1" hangingPunct="1">
              <a:buFont typeface="Wingdings" panose="05000000000000000000" pitchFamily="2" charset="2"/>
              <a:buChar char="q"/>
              <a:defRPr/>
            </a:pPr>
            <a:r>
              <a:rPr lang="en-US" altLang="en-US" sz="2200" dirty="0">
                <a:solidFill>
                  <a:schemeClr val="tx1"/>
                </a:solidFill>
              </a:rPr>
              <a:t>Greet students at the door.</a:t>
            </a:r>
          </a:p>
          <a:p>
            <a:pPr marL="800100" lvl="1" indent="-342900" eaLnBrk="1" hangingPunct="1">
              <a:buFont typeface="Wingdings" panose="05000000000000000000" pitchFamily="2" charset="2"/>
              <a:buChar char="q"/>
              <a:defRPr/>
            </a:pPr>
            <a:r>
              <a:rPr lang="en-US" altLang="en-US" sz="2200" dirty="0">
                <a:solidFill>
                  <a:schemeClr val="tx1"/>
                </a:solidFill>
              </a:rPr>
              <a:t>Have a “morning meeting” to introduce yourself and to allow students to introduce themselves. </a:t>
            </a:r>
          </a:p>
          <a:p>
            <a:pPr marL="800100" lvl="1" indent="-342900" eaLnBrk="1" hangingPunct="1">
              <a:buFont typeface="Wingdings" panose="05000000000000000000" pitchFamily="2" charset="2"/>
              <a:buChar char="q"/>
              <a:defRPr/>
            </a:pPr>
            <a:r>
              <a:rPr lang="en-US" altLang="en-US" sz="2200" dirty="0">
                <a:solidFill>
                  <a:schemeClr val="tx1"/>
                </a:solidFill>
              </a:rPr>
              <a:t>Keep the copy of the class list and call students by name (Use name tags if you have them). </a:t>
            </a:r>
          </a:p>
          <a:p>
            <a:pPr marL="342900" indent="-342900" eaLnBrk="1" hangingPunct="1">
              <a:buFont typeface="Wingdings 3" panose="05040102010807070707" pitchFamily="18" charset="2"/>
              <a:buChar char="u"/>
              <a:defRPr/>
            </a:pPr>
            <a:r>
              <a:rPr lang="en-US" altLang="en-US" sz="2200" dirty="0">
                <a:solidFill>
                  <a:schemeClr val="tx1"/>
                </a:solidFill>
              </a:rPr>
              <a:t>Preview lesson plans.</a:t>
            </a:r>
          </a:p>
          <a:p>
            <a:pPr marL="342900" indent="-342900" eaLnBrk="1" hangingPunct="1">
              <a:buFont typeface="Wingdings 3" panose="05040102010807070707" pitchFamily="18" charset="2"/>
              <a:buChar char="u"/>
              <a:defRPr/>
            </a:pPr>
            <a:r>
              <a:rPr lang="en-US" sz="2200" dirty="0">
                <a:solidFill>
                  <a:schemeClr val="tx1"/>
                </a:solidFill>
              </a:rPr>
              <a:t>Place contact information visibly near the phone.</a:t>
            </a:r>
            <a:endParaRPr lang="en-US" altLang="en-US" sz="2200" dirty="0">
              <a:solidFill>
                <a:schemeClr val="tx1"/>
              </a:solidFill>
            </a:endParaRPr>
          </a:p>
          <a:p>
            <a:pPr marL="342900" indent="-342900" eaLnBrk="1" hangingPunct="1">
              <a:buFont typeface="+mj-lt"/>
              <a:buAutoNum type="arabicPeriod"/>
              <a:defRPr/>
            </a:pPr>
            <a:endParaRPr lang="en-US" altLang="en-US" dirty="0">
              <a:solidFill>
                <a:schemeClr val="tx1"/>
              </a:solidFill>
            </a:endParaRPr>
          </a:p>
          <a:p>
            <a:pPr marL="457200" indent="-457200" eaLnBrk="1" fontAlgn="auto" hangingPunct="1">
              <a:spcAft>
                <a:spcPts val="0"/>
              </a:spcAft>
              <a:buFont typeface="+mj-lt"/>
              <a:buAutoNum type="arabicPeriod"/>
              <a:defRPr/>
            </a:pPr>
            <a:endParaRPr lang="en-US" sz="2000" dirty="0">
              <a:solidFill>
                <a:schemeClr val="tx1"/>
              </a:solidFill>
            </a:endParaRPr>
          </a:p>
          <a:p>
            <a:pPr marL="914400" lvl="1" indent="-457200" eaLnBrk="1" fontAlgn="auto" hangingPunct="1">
              <a:spcAft>
                <a:spcPts val="0"/>
              </a:spcAft>
              <a:buFont typeface="+mj-lt"/>
              <a:buAutoNum type="arabicPeriod"/>
              <a:defRPr/>
            </a:pPr>
            <a:endParaRPr lang="en-US" sz="2000" dirty="0">
              <a:solidFill>
                <a:schemeClr val="tx1"/>
              </a:solidFill>
            </a:endParaRPr>
          </a:p>
          <a:p>
            <a:pPr marL="214313" indent="-214313" eaLnBrk="1" fontAlgn="auto" hangingPunct="1">
              <a:spcAft>
                <a:spcPts val="0"/>
              </a:spcAft>
              <a:buFont typeface="Wingdings" panose="05000000000000000000" pitchFamily="2" charset="2"/>
              <a:buChar char="Ø"/>
              <a:defRPr/>
            </a:pPr>
            <a:endParaRPr lang="en-US" sz="2000" dirty="0">
              <a:solidFill>
                <a:schemeClr val="tx1"/>
              </a:solidFill>
            </a:endParaRPr>
          </a:p>
          <a:p>
            <a:pPr eaLnBrk="1" fontAlgn="auto" hangingPunct="1">
              <a:spcAft>
                <a:spcPts val="0"/>
              </a:spcAft>
              <a:buFont typeface="Wingdings 3" charset="2"/>
              <a:buNone/>
              <a:defRPr/>
            </a:pPr>
            <a:endParaRPr lang="en-US" dirty="0"/>
          </a:p>
        </p:txBody>
      </p:sp>
      <p:pic>
        <p:nvPicPr>
          <p:cNvPr id="8194" name="Picture 2" descr="Hello My Name Is vector | Hello my name Vector Image, SVG, PSD, PNG, EPS,  Ai Format | Vector Graphic Arts Downloads">
            <a:extLst>
              <a:ext uri="{FF2B5EF4-FFF2-40B4-BE49-F238E27FC236}">
                <a16:creationId xmlns:a16="http://schemas.microsoft.com/office/drawing/2014/main" id="{770DE3D9-6320-4330-9D56-F528FF10FBA4}"/>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449866">
            <a:off x="4528423" y="775356"/>
            <a:ext cx="2409826" cy="2409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2ED1-3BAE-4382-8F70-AF73C37DDB93}"/>
              </a:ext>
            </a:extLst>
          </p:cNvPr>
          <p:cNvSpPr>
            <a:spLocks noGrp="1"/>
          </p:cNvSpPr>
          <p:nvPr>
            <p:ph type="title"/>
          </p:nvPr>
        </p:nvSpPr>
        <p:spPr>
          <a:xfrm>
            <a:off x="228600" y="304800"/>
            <a:ext cx="7086600" cy="609600"/>
          </a:xfrm>
        </p:spPr>
        <p:txBody>
          <a:bodyPr rtlCol="0">
            <a:normAutofit fontScale="90000"/>
          </a:bodyPr>
          <a:lstStyle/>
          <a:p>
            <a:pPr eaLnBrk="1" fontAlgn="auto" hangingPunct="1">
              <a:spcAft>
                <a:spcPts val="0"/>
              </a:spcAft>
              <a:defRPr/>
            </a:pPr>
            <a:r>
              <a:rPr lang="en-US" sz="4000" b="1" u="sng" dirty="0">
                <a:effectLst>
                  <a:outerShdw blurRad="38100" dist="38100" dir="2700000" algn="tl">
                    <a:srgbClr val="000000">
                      <a:alpha val="43137"/>
                    </a:srgbClr>
                  </a:outerShdw>
                </a:effectLst>
              </a:rPr>
              <a:t>Lesson plans – What to expect </a:t>
            </a:r>
            <a:r>
              <a:rPr lang="en-US" sz="4000" b="1" u="sng" dirty="0"/>
              <a:t>	</a:t>
            </a:r>
            <a:br>
              <a:rPr lang="en-US" b="1" u="sng" dirty="0"/>
            </a:br>
            <a:endParaRPr lang="en-US" b="1" u="sng" dirty="0"/>
          </a:p>
        </p:txBody>
      </p:sp>
      <p:sp>
        <p:nvSpPr>
          <p:cNvPr id="44035" name="Content Placeholder 2">
            <a:extLst>
              <a:ext uri="{FF2B5EF4-FFF2-40B4-BE49-F238E27FC236}">
                <a16:creationId xmlns:a16="http://schemas.microsoft.com/office/drawing/2014/main" id="{C6A4BEC8-7622-444E-9700-F9A31DB9AFBB}"/>
              </a:ext>
            </a:extLst>
          </p:cNvPr>
          <p:cNvSpPr>
            <a:spLocks noGrp="1"/>
          </p:cNvSpPr>
          <p:nvPr>
            <p:ph idx="1"/>
          </p:nvPr>
        </p:nvSpPr>
        <p:spPr>
          <a:xfrm>
            <a:off x="381000" y="1524000"/>
            <a:ext cx="6858000" cy="5715000"/>
          </a:xfrm>
        </p:spPr>
        <p:txBody>
          <a:bodyPr/>
          <a:lstStyle/>
          <a:p>
            <a:pPr eaLnBrk="1" hangingPunct="1"/>
            <a:r>
              <a:rPr lang="en-US" altLang="en-US" sz="2000" b="1" i="1" dirty="0"/>
              <a:t>Most</a:t>
            </a:r>
            <a:r>
              <a:rPr lang="en-US" altLang="en-US" sz="2000" dirty="0"/>
              <a:t> of the time you will find clear lesson plans and handouts ready for class. These should include how you will take attendance. </a:t>
            </a:r>
          </a:p>
          <a:p>
            <a:pPr lvl="1" eaLnBrk="1" hangingPunct="1">
              <a:buFont typeface="Wingdings" panose="05000000000000000000" pitchFamily="2" charset="2"/>
              <a:buChar char="q"/>
            </a:pPr>
            <a:r>
              <a:rPr lang="en-US" altLang="en-US" sz="2000" dirty="0"/>
              <a:t>If there are no lesson plans:</a:t>
            </a:r>
          </a:p>
          <a:p>
            <a:pPr lvl="2" eaLnBrk="1" hangingPunct="1"/>
            <a:r>
              <a:rPr lang="en-US" altLang="en-US" sz="2000" dirty="0"/>
              <a:t>Check with the office staff. </a:t>
            </a:r>
          </a:p>
          <a:p>
            <a:pPr lvl="2" eaLnBrk="1" hangingPunct="1"/>
            <a:r>
              <a:rPr lang="en-US" altLang="en-US" sz="2000" dirty="0"/>
              <a:t>Check with neighboring teacher or department leader. </a:t>
            </a:r>
          </a:p>
          <a:p>
            <a:pPr lvl="1" eaLnBrk="1" hangingPunct="1">
              <a:buFont typeface="Wingdings" panose="05000000000000000000" pitchFamily="2" charset="2"/>
              <a:buChar char="q"/>
            </a:pPr>
            <a:r>
              <a:rPr lang="en-US" altLang="en-US" sz="2000" dirty="0"/>
              <a:t>If there are lesson plans – </a:t>
            </a:r>
            <a:r>
              <a:rPr lang="en-US" altLang="en-US" sz="2000" b="1" i="1" dirty="0"/>
              <a:t>FOLLOW THEM </a:t>
            </a:r>
          </a:p>
          <a:p>
            <a:pPr lvl="2" eaLnBrk="1" hangingPunct="1"/>
            <a:r>
              <a:rPr lang="en-US" altLang="en-US" sz="2000" dirty="0"/>
              <a:t>“The first priority is to teach what the kids would have been getting if their teacher was present.”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2E79866-4BD8-440C-8FC3-800E6A94E30B}"/>
              </a:ext>
            </a:extLst>
          </p:cNvPr>
          <p:cNvSpPr>
            <a:spLocks noGrp="1"/>
          </p:cNvSpPr>
          <p:nvPr>
            <p:ph type="title"/>
          </p:nvPr>
        </p:nvSpPr>
        <p:spPr>
          <a:xfrm>
            <a:off x="301625" y="271463"/>
            <a:ext cx="6348413" cy="533400"/>
          </a:xfrm>
        </p:spPr>
        <p:txBody>
          <a:bodyPr/>
          <a:lstStyle/>
          <a:p>
            <a:pPr>
              <a:defRPr/>
            </a:pPr>
            <a:r>
              <a:rPr lang="en-US" altLang="en-US" b="1" u="sng" dirty="0">
                <a:effectLst>
                  <a:outerShdw blurRad="38100" dist="38100" dir="2700000" algn="tl">
                    <a:srgbClr val="000000">
                      <a:alpha val="43137"/>
                    </a:srgbClr>
                  </a:outerShdw>
                </a:effectLst>
              </a:rPr>
              <a:t>Sample Lesson Plan</a:t>
            </a:r>
          </a:p>
        </p:txBody>
      </p:sp>
      <p:sp>
        <p:nvSpPr>
          <p:cNvPr id="45059" name="Content Placeholder 2">
            <a:extLst>
              <a:ext uri="{FF2B5EF4-FFF2-40B4-BE49-F238E27FC236}">
                <a16:creationId xmlns:a16="http://schemas.microsoft.com/office/drawing/2014/main" id="{67C02B68-86CF-43C4-A398-21D299C8D018}"/>
              </a:ext>
            </a:extLst>
          </p:cNvPr>
          <p:cNvSpPr>
            <a:spLocks noGrp="1"/>
          </p:cNvSpPr>
          <p:nvPr>
            <p:ph idx="1"/>
          </p:nvPr>
        </p:nvSpPr>
        <p:spPr>
          <a:xfrm>
            <a:off x="325438" y="1066800"/>
            <a:ext cx="6632575" cy="5638800"/>
          </a:xfrm>
        </p:spPr>
        <p:txBody>
          <a:bodyPr/>
          <a:lstStyle/>
          <a:p>
            <a:pPr marL="0" marR="0" indent="0">
              <a:spcBef>
                <a:spcPts val="0"/>
              </a:spcBef>
              <a:spcAft>
                <a:spcPts val="0"/>
              </a:spcAft>
              <a:buNone/>
            </a:pPr>
            <a:r>
              <a:rPr lang="en-US" b="1" dirty="0">
                <a:solidFill>
                  <a:srgbClr val="000000"/>
                </a:solidFill>
                <a:latin typeface="Calibri" panose="020F0502020204030204" pitchFamily="34" charset="0"/>
                <a:ea typeface="Times New Roman" panose="02020603050405020304" pitchFamily="18" charset="0"/>
              </a:rPr>
              <a:t>Physics, Engineering and PLTW Teacher</a:t>
            </a:r>
            <a:endParaRPr lang="en-US" sz="1800" b="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dirty="0">
              <a:solidFill>
                <a:srgbClr val="000000"/>
              </a:solidFill>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Period 1- There are free </a:t>
            </a:r>
            <a:r>
              <a:rPr lang="en-US" sz="1800" dirty="0" err="1">
                <a:solidFill>
                  <a:srgbClr val="000000"/>
                </a:solidFill>
                <a:effectLst/>
                <a:latin typeface="Calibri" panose="020F0502020204030204" pitchFamily="34" charset="0"/>
                <a:ea typeface="Times New Roman" panose="02020603050405020304" pitchFamily="18" charset="0"/>
              </a:rPr>
              <a:t>Mythbusters</a:t>
            </a:r>
            <a:r>
              <a:rPr lang="en-US" sz="1800" dirty="0">
                <a:solidFill>
                  <a:srgbClr val="000000"/>
                </a:solidFill>
                <a:effectLst/>
                <a:latin typeface="Calibri" panose="020F0502020204030204" pitchFamily="34" charset="0"/>
                <a:ea typeface="Times New Roman" panose="02020603050405020304" pitchFamily="18" charset="0"/>
              </a:rPr>
              <a:t> episodes on the Discovery Channel website, if they don't want to watch one, they can have a free work-day.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Period 3- They are building a simulated factory. They can continue working on that.</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Periods 4-6- They are building bridges. They should have both sides built at this point and need to work on joining the sides together. They can use the wall or a few books out of the cabinet next to the door to brace the sides and hold them up.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Times New Roman" panose="02020603050405020304" pitchFamily="18" charset="0"/>
              </a:rPr>
              <a:t>Thank you for coming in. I hope things go well today. </a:t>
            </a:r>
            <a:endParaRPr lang="en-US" sz="1800" dirty="0">
              <a:effectLst/>
              <a:latin typeface="Calibri" panose="020F0502020204030204" pitchFamily="34" charset="0"/>
              <a:ea typeface="Calibri" panose="020F0502020204030204" pitchFamily="34" charset="0"/>
            </a:endParaRPr>
          </a:p>
          <a:p>
            <a:pPr marL="0" indent="0">
              <a:buNone/>
            </a:pPr>
            <a:endParaRPr lang="en-US" altLang="en-US" sz="1200" dirty="0"/>
          </a:p>
          <a:p>
            <a:endParaRPr lang="en-US" altLang="en-US" sz="12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64DAAA-9295-4B5F-9B59-FE966AEAB590}"/>
              </a:ext>
            </a:extLst>
          </p:cNvPr>
          <p:cNvSpPr>
            <a:spLocks noGrp="1"/>
          </p:cNvSpPr>
          <p:nvPr>
            <p:ph type="title"/>
          </p:nvPr>
        </p:nvSpPr>
        <p:spPr>
          <a:xfrm>
            <a:off x="266700" y="0"/>
            <a:ext cx="6448425" cy="874713"/>
          </a:xfrm>
        </p:spPr>
        <p:txBody>
          <a:bodyPr/>
          <a:lstStyle/>
          <a:p>
            <a:pPr eaLnBrk="1" hangingPunct="1">
              <a:defRPr/>
            </a:pPr>
            <a:r>
              <a:rPr lang="en-US" altLang="en-US" sz="4000" b="1" dirty="0">
                <a:effectLst>
                  <a:outerShdw blurRad="38100" dist="38100" dir="2700000" algn="tl">
                    <a:srgbClr val="000000">
                      <a:alpha val="43137"/>
                    </a:srgbClr>
                  </a:outerShdw>
                </a:effectLst>
              </a:rPr>
              <a:t>Substitute Binders</a:t>
            </a:r>
          </a:p>
        </p:txBody>
      </p:sp>
      <p:pic>
        <p:nvPicPr>
          <p:cNvPr id="47107" name="Picture 3">
            <a:extLst>
              <a:ext uri="{FF2B5EF4-FFF2-40B4-BE49-F238E27FC236}">
                <a16:creationId xmlns:a16="http://schemas.microsoft.com/office/drawing/2014/main" id="{9EDE6CD5-08B3-4DC1-8322-B350E6F9D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09633">
            <a:off x="5690393" y="2743200"/>
            <a:ext cx="2754314" cy="267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E3004B7A-881E-4D91-8F8E-EE3D47CDB285}"/>
              </a:ext>
            </a:extLst>
          </p:cNvPr>
          <p:cNvSpPr>
            <a:spLocks noGrp="1"/>
          </p:cNvSpPr>
          <p:nvPr>
            <p:ph type="body" idx="1"/>
          </p:nvPr>
        </p:nvSpPr>
        <p:spPr>
          <a:xfrm>
            <a:off x="762000" y="762000"/>
            <a:ext cx="6781800" cy="6096000"/>
          </a:xfrm>
        </p:spPr>
        <p:txBody>
          <a:bodyPr rtlCol="0" anchor="t">
            <a:noAutofit/>
          </a:bodyPr>
          <a:lstStyle/>
          <a:p>
            <a:pPr eaLnBrk="1" fontAlgn="auto" hangingPunct="1">
              <a:spcAft>
                <a:spcPts val="0"/>
              </a:spcAft>
              <a:buFont typeface="Wingdings 3" charset="2"/>
              <a:buNone/>
              <a:defRPr/>
            </a:pPr>
            <a:r>
              <a:rPr lang="en-US" sz="1300" dirty="0">
                <a:solidFill>
                  <a:schemeClr val="tx1"/>
                </a:solidFill>
              </a:rPr>
              <a:t>Most teachers have a substitute binder/folder with important information which may include:</a:t>
            </a:r>
          </a:p>
          <a:p>
            <a:pPr marL="285750" indent="-285750" eaLnBrk="1" fontAlgn="auto" hangingPunct="1">
              <a:spcAft>
                <a:spcPts val="0"/>
              </a:spcAft>
              <a:buFont typeface="Wingdings 3" panose="05040102010807070707" pitchFamily="18" charset="2"/>
              <a:buChar char=""/>
              <a:defRPr/>
            </a:pPr>
            <a:r>
              <a:rPr lang="en-US" sz="1300" b="1" dirty="0"/>
              <a:t>Emergency Information </a:t>
            </a:r>
            <a:endParaRPr lang="en-US" sz="1300" dirty="0"/>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Student Health Plans</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*504 Plans</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Crisis Plan</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Fire Drill Information</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Reporting Suspected Child Abuse/Neglect</a:t>
            </a:r>
          </a:p>
          <a:p>
            <a:pPr marL="285750" indent="-285750" eaLnBrk="1" fontAlgn="auto" hangingPunct="1">
              <a:spcAft>
                <a:spcPts val="0"/>
              </a:spcAft>
              <a:buFont typeface="Wingdings 3" panose="05040102010807070707" pitchFamily="18" charset="2"/>
              <a:buChar char=""/>
              <a:defRPr/>
            </a:pPr>
            <a:r>
              <a:rPr lang="en-US" sz="1300" b="1" dirty="0"/>
              <a:t>Management</a:t>
            </a:r>
            <a:endParaRPr lang="en-US" sz="1300" dirty="0"/>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Class List</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Discipline/Behavior Plan</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*Student Behavior/Success Plans</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Class Schedule</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*Interventionist Schedule</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Field Trip Informatio</a:t>
            </a:r>
            <a:r>
              <a:rPr lang="en-US" sz="1300" dirty="0"/>
              <a:t>n </a:t>
            </a:r>
            <a:endParaRPr lang="en-US" sz="1300" b="1" dirty="0"/>
          </a:p>
          <a:p>
            <a:pPr marL="285750" indent="-285750" eaLnBrk="1" fontAlgn="auto" hangingPunct="1">
              <a:spcAft>
                <a:spcPts val="0"/>
              </a:spcAft>
              <a:buFont typeface="Wingdings 3" panose="05040102010807070707" pitchFamily="18" charset="2"/>
              <a:buChar char=""/>
              <a:defRPr/>
            </a:pPr>
            <a:r>
              <a:rPr lang="en-US" sz="1300" b="1" dirty="0"/>
              <a:t>Academics</a:t>
            </a:r>
            <a:endParaRPr lang="en-US" sz="1300" dirty="0"/>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Lesson Plans</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Emergency Lesson Plan</a:t>
            </a:r>
          </a:p>
          <a:p>
            <a:pPr marL="742950" lvl="1" indent="-285750" eaLnBrk="1" fontAlgn="auto" hangingPunct="1">
              <a:spcAft>
                <a:spcPts val="0"/>
              </a:spcAft>
              <a:buFont typeface="Wingdings" panose="05000000000000000000" pitchFamily="2" charset="2"/>
              <a:buChar char="q"/>
              <a:defRPr/>
            </a:pPr>
            <a:r>
              <a:rPr lang="en-US" sz="1300" dirty="0">
                <a:solidFill>
                  <a:schemeClr val="tx1"/>
                </a:solidFill>
              </a:rPr>
              <a:t> Curriculum Guides/Materials/Copies for Lessons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F845EBB-CCAC-4855-92FB-F546E8BC0824}"/>
              </a:ext>
            </a:extLst>
          </p:cNvPr>
          <p:cNvSpPr>
            <a:spLocks noGrp="1"/>
          </p:cNvSpPr>
          <p:nvPr>
            <p:ph type="title"/>
          </p:nvPr>
        </p:nvSpPr>
        <p:spPr>
          <a:xfrm>
            <a:off x="152400" y="152400"/>
            <a:ext cx="6348413" cy="762000"/>
          </a:xfrm>
        </p:spPr>
        <p:txBody>
          <a:bodyPr/>
          <a:lstStyle/>
          <a:p>
            <a:pPr eaLnBrk="1" hangingPunct="1">
              <a:defRPr/>
            </a:pPr>
            <a:r>
              <a:rPr lang="en-US" altLang="en-US" sz="3400" b="1" u="sng" dirty="0">
                <a:effectLst>
                  <a:outerShdw blurRad="38100" dist="38100" dir="2700000" algn="tl">
                    <a:srgbClr val="000000">
                      <a:alpha val="43137"/>
                    </a:srgbClr>
                  </a:outerShdw>
                </a:effectLst>
              </a:rPr>
              <a:t>504’s, IEP’s &amp; Medical Plans </a:t>
            </a:r>
          </a:p>
        </p:txBody>
      </p:sp>
      <p:sp>
        <p:nvSpPr>
          <p:cNvPr id="3" name="Content Placeholder 2">
            <a:extLst>
              <a:ext uri="{FF2B5EF4-FFF2-40B4-BE49-F238E27FC236}">
                <a16:creationId xmlns:a16="http://schemas.microsoft.com/office/drawing/2014/main" id="{B85E186B-DCF1-4A7E-891F-A8FF59D269DF}"/>
              </a:ext>
            </a:extLst>
          </p:cNvPr>
          <p:cNvSpPr>
            <a:spLocks noGrp="1"/>
          </p:cNvSpPr>
          <p:nvPr>
            <p:ph idx="1"/>
          </p:nvPr>
        </p:nvSpPr>
        <p:spPr>
          <a:xfrm>
            <a:off x="152400" y="914400"/>
            <a:ext cx="7696200" cy="5943600"/>
          </a:xfrm>
        </p:spPr>
        <p:txBody>
          <a:bodyPr rtlCol="0">
            <a:noAutofit/>
          </a:bodyPr>
          <a:lstStyle/>
          <a:p>
            <a:pPr eaLnBrk="1" fontAlgn="auto" hangingPunct="1">
              <a:spcAft>
                <a:spcPts val="0"/>
              </a:spcAft>
              <a:buFont typeface="Wingdings 3" charset="2"/>
              <a:buChar char=""/>
              <a:defRPr/>
            </a:pPr>
            <a:r>
              <a:rPr lang="en-US" sz="1900" dirty="0">
                <a:solidFill>
                  <a:schemeClr val="tx1">
                    <a:lumMod val="75000"/>
                    <a:lumOff val="25000"/>
                  </a:schemeClr>
                </a:solidFill>
              </a:rPr>
              <a:t>A 504 Plan or IEP are legal documents with structures in place    to meet the student’s educational needs</a:t>
            </a:r>
          </a:p>
          <a:p>
            <a:pPr lvl="1" eaLnBrk="1" fontAlgn="auto" hangingPunct="1">
              <a:spcAft>
                <a:spcPts val="0"/>
              </a:spcAft>
              <a:buFont typeface="Wingdings 3" charset="2"/>
              <a:buChar char=""/>
              <a:defRPr/>
            </a:pPr>
            <a:r>
              <a:rPr lang="en-US" sz="1500" dirty="0">
                <a:solidFill>
                  <a:schemeClr val="tx1">
                    <a:lumMod val="75000"/>
                    <a:lumOff val="25000"/>
                  </a:schemeClr>
                </a:solidFill>
              </a:rPr>
              <a:t>Federal Law (504) protecting students from discrimination based on disability</a:t>
            </a:r>
          </a:p>
          <a:p>
            <a:pPr lvl="1" eaLnBrk="1" fontAlgn="auto" hangingPunct="1">
              <a:spcAft>
                <a:spcPts val="1200"/>
              </a:spcAft>
              <a:buFont typeface="Wingdings 3" charset="2"/>
              <a:buChar char=""/>
              <a:defRPr/>
            </a:pPr>
            <a:r>
              <a:rPr lang="en-US" sz="1500" dirty="0">
                <a:solidFill>
                  <a:schemeClr val="tx1">
                    <a:lumMod val="75000"/>
                    <a:lumOff val="25000"/>
                  </a:schemeClr>
                </a:solidFill>
              </a:rPr>
              <a:t>Both plans provide for accommodations but only an IEP provides for specialized instruction. </a:t>
            </a:r>
          </a:p>
          <a:p>
            <a:pPr eaLnBrk="1" fontAlgn="auto" hangingPunct="1">
              <a:spcAft>
                <a:spcPts val="0"/>
              </a:spcAft>
              <a:buFont typeface="Wingdings 3" charset="2"/>
              <a:buChar char=""/>
              <a:defRPr/>
            </a:pPr>
            <a:r>
              <a:rPr lang="en-US" sz="1900" dirty="0">
                <a:solidFill>
                  <a:schemeClr val="tx1">
                    <a:lumMod val="75000"/>
                    <a:lumOff val="25000"/>
                  </a:schemeClr>
                </a:solidFill>
              </a:rPr>
              <a:t>Medical Plans are put in place to safeguard students’ physical health issues and must be followed in the interest of student safety. </a:t>
            </a:r>
          </a:p>
          <a:p>
            <a:pPr lvl="1" eaLnBrk="1" fontAlgn="auto" hangingPunct="1">
              <a:spcAft>
                <a:spcPts val="1200"/>
              </a:spcAft>
              <a:buFont typeface="Wingdings 3" charset="2"/>
              <a:buChar char=""/>
              <a:defRPr/>
            </a:pPr>
            <a:r>
              <a:rPr lang="en-US" sz="1500" dirty="0">
                <a:solidFill>
                  <a:schemeClr val="tx1">
                    <a:lumMod val="75000"/>
                    <a:lumOff val="25000"/>
                  </a:schemeClr>
                </a:solidFill>
              </a:rPr>
              <a:t>Example: students with diabetes, peanut allergies, and asthma.</a:t>
            </a:r>
          </a:p>
          <a:p>
            <a:pPr eaLnBrk="1" fontAlgn="auto" hangingPunct="1">
              <a:spcAft>
                <a:spcPts val="0"/>
              </a:spcAft>
              <a:buFont typeface="Wingdings 3" charset="2"/>
              <a:buChar char=""/>
              <a:defRPr/>
            </a:pPr>
            <a:r>
              <a:rPr lang="en-US" sz="1900" dirty="0">
                <a:solidFill>
                  <a:schemeClr val="tx1">
                    <a:lumMod val="75000"/>
                    <a:lumOff val="25000"/>
                  </a:schemeClr>
                </a:solidFill>
              </a:rPr>
              <a:t>Other services that substitutes should be aware of include various types of therapy from an OT, PT, SLP, Counselor, or Math/Reading Interventionist</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OT – Occupational Therapist</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PT – Physical Therapist  </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SLP – Speech Language Pathologist</a:t>
            </a:r>
            <a:r>
              <a:rPr lang="en-US" sz="2000" dirty="0">
                <a:solidFill>
                  <a:schemeClr val="tx1">
                    <a:lumMod val="75000"/>
                    <a:lumOff val="25000"/>
                  </a:schemeClr>
                </a:solidFill>
              </a:rP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1422B-37B1-5467-9DCB-2CA2DC93FD3A}"/>
              </a:ext>
            </a:extLst>
          </p:cNvPr>
          <p:cNvSpPr txBox="1"/>
          <p:nvPr/>
        </p:nvSpPr>
        <p:spPr>
          <a:xfrm>
            <a:off x="533400" y="914400"/>
            <a:ext cx="6566356" cy="715581"/>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sz="4500" b="1" u="sng" dirty="0">
                <a:solidFill>
                  <a:schemeClr val="accent1"/>
                </a:solidFill>
                <a:effectLst>
                  <a:outerShdw blurRad="38100" dist="38100" dir="2700000" algn="tl">
                    <a:srgbClr val="000000">
                      <a:alpha val="43137"/>
                    </a:srgbClr>
                  </a:outerShdw>
                </a:effectLst>
                <a:latin typeface="+mj-lt"/>
                <a:ea typeface="+mj-ea"/>
                <a:cs typeface="+mj-cs"/>
              </a:rPr>
              <a:t>Strategic Plan 2022-28</a:t>
            </a:r>
          </a:p>
        </p:txBody>
      </p:sp>
      <p:sp>
        <p:nvSpPr>
          <p:cNvPr id="5" name="TextBox 4">
            <a:extLst>
              <a:ext uri="{FF2B5EF4-FFF2-40B4-BE49-F238E27FC236}">
                <a16:creationId xmlns:a16="http://schemas.microsoft.com/office/drawing/2014/main" id="{7AFAAA13-FE29-AD83-9EFF-4ABC067EC967}"/>
              </a:ext>
            </a:extLst>
          </p:cNvPr>
          <p:cNvSpPr txBox="1"/>
          <p:nvPr/>
        </p:nvSpPr>
        <p:spPr>
          <a:xfrm>
            <a:off x="609600" y="1828800"/>
            <a:ext cx="6934200" cy="4121128"/>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We worked with parents, families, staff, students, and the larger Spokane community to develop this strategic plan, which will guide and inform our work for the next six years.</a:t>
            </a:r>
          </a:p>
          <a:p>
            <a:pPr marL="0" marR="0" lvl="0" indent="0" algn="l" defTabSz="457200" rtl="0" eaLnBrk="1" fontAlgn="auto" latinLnBrk="0" hangingPunct="1">
              <a:lnSpc>
                <a:spcPct val="90000"/>
              </a:lnSpc>
              <a:spcBef>
                <a:spcPct val="0"/>
              </a:spcBef>
              <a:spcAft>
                <a:spcPts val="600"/>
              </a:spcAft>
              <a:buClrTx/>
              <a:buSzTx/>
              <a:buFontTx/>
              <a:buNone/>
              <a:tabLst/>
              <a:defRPr/>
            </a:pPr>
            <a:endParaRPr lang="en-US" dirty="0"/>
          </a:p>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To ensure we are meeting our commitment to creating a collaborative learning community where every student and every staff member knows that they belong, we outlined these guiding principles:</a:t>
            </a:r>
            <a:br>
              <a:rPr lang="en-US" dirty="0"/>
            </a:br>
            <a:endParaRPr lang="en-US" dirty="0"/>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Equity</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Being student-centered</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Inclusion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Innovation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Trust and collaboration</a:t>
            </a:r>
          </a:p>
        </p:txBody>
      </p:sp>
    </p:spTree>
    <p:extLst>
      <p:ext uri="{BB962C8B-B14F-4D97-AF65-F5344CB8AC3E}">
        <p14:creationId xmlns:p14="http://schemas.microsoft.com/office/powerpoint/2010/main" val="337090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Working with the sad child: tearfulness, sadness and depression in primary  aged children — Developing Minds">
            <a:extLst>
              <a:ext uri="{FF2B5EF4-FFF2-40B4-BE49-F238E27FC236}">
                <a16:creationId xmlns:a16="http://schemas.microsoft.com/office/drawing/2014/main" id="{CD3AA481-55DA-4497-92E1-F559439D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3" t="3659" r="45458"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F89CD0-B809-4F1C-BFC2-A7C0C070E7E2}"/>
              </a:ext>
            </a:extLst>
          </p:cNvPr>
          <p:cNvSpPr>
            <a:spLocks noGrp="1"/>
          </p:cNvSpPr>
          <p:nvPr>
            <p:ph type="ctrTitle"/>
          </p:nvPr>
        </p:nvSpPr>
        <p:spPr>
          <a:xfrm>
            <a:off x="609600" y="762000"/>
            <a:ext cx="3066142" cy="4876800"/>
          </a:xfrm>
        </p:spPr>
        <p:txBody>
          <a:bodyPr>
            <a:normAutofit/>
          </a:bodyPr>
          <a:lstStyle/>
          <a:p>
            <a:pPr>
              <a:lnSpc>
                <a:spcPct val="90000"/>
              </a:lnSpc>
            </a:pPr>
            <a:r>
              <a:rPr lang="en-US" altLang="en-US" sz="3400" dirty="0"/>
              <a:t>“The kids who need the most love will ask for it in the most unloving ways.” </a:t>
            </a:r>
            <a:br>
              <a:rPr lang="en-US" altLang="en-US" sz="2600" dirty="0"/>
            </a:br>
            <a:endParaRPr lang="en-US" sz="2600" dirty="0"/>
          </a:p>
        </p:txBody>
      </p:sp>
      <p:cxnSp>
        <p:nvCxnSpPr>
          <p:cNvPr id="73" name="Straight Connector 7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0055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7923E28-55C0-45F7-AAA7-D0F76D2A1B51}"/>
              </a:ext>
            </a:extLst>
          </p:cNvPr>
          <p:cNvSpPr>
            <a:spLocks noGrp="1"/>
          </p:cNvSpPr>
          <p:nvPr>
            <p:ph type="title"/>
          </p:nvPr>
        </p:nvSpPr>
        <p:spPr>
          <a:xfrm>
            <a:off x="152400" y="277813"/>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De-escalation strategies</a:t>
            </a:r>
          </a:p>
        </p:txBody>
      </p:sp>
      <p:sp>
        <p:nvSpPr>
          <p:cNvPr id="53251" name="Content Placeholder 2">
            <a:extLst>
              <a:ext uri="{FF2B5EF4-FFF2-40B4-BE49-F238E27FC236}">
                <a16:creationId xmlns:a16="http://schemas.microsoft.com/office/drawing/2014/main" id="{F1E8C39C-974A-49F2-915E-C354DC587261}"/>
              </a:ext>
            </a:extLst>
          </p:cNvPr>
          <p:cNvSpPr>
            <a:spLocks noGrp="1"/>
          </p:cNvSpPr>
          <p:nvPr>
            <p:ph idx="1"/>
          </p:nvPr>
        </p:nvSpPr>
        <p:spPr>
          <a:xfrm>
            <a:off x="457200" y="1295401"/>
            <a:ext cx="7086600" cy="5181600"/>
          </a:xfrm>
        </p:spPr>
        <p:txBody>
          <a:bodyPr/>
          <a:lstStyle/>
          <a:p>
            <a:pPr eaLnBrk="1" hangingPunct="1">
              <a:defRPr/>
            </a:pPr>
            <a:r>
              <a:rPr lang="en-US" altLang="en-US" sz="1600" dirty="0"/>
              <a:t>Stand at an angle to the student. </a:t>
            </a:r>
          </a:p>
          <a:p>
            <a:pPr eaLnBrk="1" hangingPunct="1">
              <a:defRPr/>
            </a:pPr>
            <a:r>
              <a:rPr lang="en-US" altLang="en-US" sz="1600" dirty="0"/>
              <a:t>Do not invade their personal space. </a:t>
            </a:r>
          </a:p>
          <a:p>
            <a:pPr eaLnBrk="1" hangingPunct="1">
              <a:defRPr/>
            </a:pPr>
            <a:r>
              <a:rPr lang="en-US" altLang="en-US" sz="1600" dirty="0"/>
              <a:t>Do not maintain a rigid stand or cause the student to feel cornered. </a:t>
            </a:r>
          </a:p>
          <a:p>
            <a:pPr eaLnBrk="1" hangingPunct="1">
              <a:defRPr/>
            </a:pPr>
            <a:r>
              <a:rPr lang="en-US" altLang="en-US" sz="1600" dirty="0"/>
              <a:t>Do not touch the student. </a:t>
            </a:r>
          </a:p>
          <a:p>
            <a:pPr eaLnBrk="1" hangingPunct="1">
              <a:defRPr/>
            </a:pPr>
            <a:r>
              <a:rPr lang="en-US" altLang="en-US" sz="1600" dirty="0"/>
              <a:t>Break eye contact with the student to reduce the suggestion of aggression or control. </a:t>
            </a:r>
          </a:p>
          <a:p>
            <a:pPr eaLnBrk="1" hangingPunct="1">
              <a:defRPr/>
            </a:pPr>
            <a:r>
              <a:rPr lang="en-US" altLang="en-US" sz="1600" dirty="0"/>
              <a:t>Keep calm, neutral, and be confident. </a:t>
            </a:r>
          </a:p>
          <a:p>
            <a:pPr eaLnBrk="1" hangingPunct="1">
              <a:defRPr/>
            </a:pPr>
            <a:r>
              <a:rPr lang="en-US" altLang="en-US" sz="1600" dirty="0"/>
              <a:t>Be an empathetic listener, do not “assume” what a student is thinking. </a:t>
            </a:r>
          </a:p>
          <a:p>
            <a:pPr eaLnBrk="1" hangingPunct="1">
              <a:defRPr/>
            </a:pPr>
            <a:r>
              <a:rPr lang="en-US" altLang="en-US" sz="1600" dirty="0"/>
              <a:t>Display sincerity, don’t make threats, or set limits you cannot enforce. </a:t>
            </a:r>
          </a:p>
          <a:p>
            <a:pPr eaLnBrk="1" hangingPunct="1">
              <a:defRPr/>
            </a:pPr>
            <a:r>
              <a:rPr lang="en-US" altLang="en-US" sz="1600" dirty="0"/>
              <a:t>Clarify communication and ask for specific responses. </a:t>
            </a:r>
          </a:p>
          <a:p>
            <a:pPr eaLnBrk="1" hangingPunct="1">
              <a:defRPr/>
            </a:pPr>
            <a:r>
              <a:rPr lang="en-US" altLang="en-US" sz="1600" dirty="0"/>
              <a:t>Ignore challenges and comment only on student’s behaviors. </a:t>
            </a:r>
          </a:p>
          <a:p>
            <a:pPr eaLnBrk="1" hangingPunct="1">
              <a:defRPr/>
            </a:pPr>
            <a:r>
              <a:rPr lang="en-US" altLang="en-US" sz="1600" dirty="0"/>
              <a:t>Keep language around “choices” followed by consequences (positive and negative).</a:t>
            </a:r>
          </a:p>
          <a:p>
            <a:pPr eaLnBrk="1" hangingPunct="1">
              <a:defRPr/>
            </a:pPr>
            <a:r>
              <a:rPr lang="en-US" altLang="en-US" sz="1600" dirty="0"/>
              <a:t>Walk Away for a minute, come back and re-engage.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0" name="Group 104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47" name="Straight Connector 104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Isosceles Triangle 105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Isosceles Triangle 105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6" name="Isosceles Triangle 105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A3B5C7D-FE92-A400-480F-88234F7B88C3}"/>
              </a:ext>
            </a:extLst>
          </p:cNvPr>
          <p:cNvSpPr>
            <a:spLocks noGrp="1"/>
          </p:cNvSpPr>
          <p:nvPr>
            <p:ph type="title"/>
          </p:nvPr>
        </p:nvSpPr>
        <p:spPr>
          <a:xfrm>
            <a:off x="489796" y="304800"/>
            <a:ext cx="6164924" cy="1905000"/>
          </a:xfrm>
        </p:spPr>
        <p:txBody>
          <a:bodyPr vert="horz" lIns="91440" tIns="45720" rIns="91440" bIns="45720" rtlCol="0" anchor="b">
            <a:normAutofit/>
          </a:bodyPr>
          <a:lstStyle/>
          <a:p>
            <a:pPr algn="r" eaLnBrk="1" hangingPunct="1">
              <a:lnSpc>
                <a:spcPct val="90000"/>
              </a:lnSpc>
            </a:pPr>
            <a:r>
              <a:rPr lang="en-US" sz="4200" dirty="0"/>
              <a:t>DO NOT TOUCH KIDS!!</a:t>
            </a:r>
            <a:br>
              <a:rPr lang="en-US" sz="4200" dirty="0"/>
            </a:br>
            <a:endParaRPr lang="en-US" sz="4200" dirty="0"/>
          </a:p>
        </p:txBody>
      </p:sp>
      <p:pic>
        <p:nvPicPr>
          <p:cNvPr id="1028" name="Picture 4" descr="Can A Teacher Hit A Student in Self Defense? Legality And Circumstances">
            <a:extLst>
              <a:ext uri="{FF2B5EF4-FFF2-40B4-BE49-F238E27FC236}">
                <a16:creationId xmlns:a16="http://schemas.microsoft.com/office/drawing/2014/main" id="{B3872822-F96F-3214-7AA1-BBB5FD7F49F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99" y="17526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72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7923E28-55C0-45F7-AAA7-D0F76D2A1B51}"/>
              </a:ext>
            </a:extLst>
          </p:cNvPr>
          <p:cNvSpPr>
            <a:spLocks noGrp="1"/>
          </p:cNvSpPr>
          <p:nvPr>
            <p:ph type="title"/>
          </p:nvPr>
        </p:nvSpPr>
        <p:spPr>
          <a:xfrm>
            <a:off x="152400" y="277813"/>
            <a:ext cx="8839200" cy="762000"/>
          </a:xfrm>
        </p:spPr>
        <p:txBody>
          <a:bodyPr/>
          <a:lstStyle/>
          <a:p>
            <a:pPr eaLnBrk="1" hangingPunct="1">
              <a:defRPr/>
            </a:pPr>
            <a:r>
              <a:rPr lang="en-US" altLang="en-US" sz="3400" b="1" u="sng" dirty="0">
                <a:effectLst>
                  <a:outerShdw blurRad="38100" dist="38100" dir="2700000" algn="tl">
                    <a:srgbClr val="000000">
                      <a:alpha val="43137"/>
                    </a:srgbClr>
                  </a:outerShdw>
                </a:effectLst>
              </a:rPr>
              <a:t>De-escalation strategies</a:t>
            </a:r>
            <a:r>
              <a:rPr lang="en-US" altLang="en-US" sz="3400" b="1" dirty="0">
                <a:effectLst>
                  <a:outerShdw blurRad="38100" dist="38100" dir="2700000" algn="tl">
                    <a:srgbClr val="000000">
                      <a:alpha val="43137"/>
                    </a:srgbClr>
                  </a:outerShdw>
                </a:effectLst>
              </a:rPr>
              <a:t> - </a:t>
            </a:r>
            <a:r>
              <a:rPr lang="en-US" altLang="en-US" sz="3400" i="1" dirty="0"/>
              <a:t>for you</a:t>
            </a:r>
          </a:p>
        </p:txBody>
      </p:sp>
      <p:sp>
        <p:nvSpPr>
          <p:cNvPr id="53251" name="Content Placeholder 2">
            <a:extLst>
              <a:ext uri="{FF2B5EF4-FFF2-40B4-BE49-F238E27FC236}">
                <a16:creationId xmlns:a16="http://schemas.microsoft.com/office/drawing/2014/main" id="{F1E8C39C-974A-49F2-915E-C354DC587261}"/>
              </a:ext>
            </a:extLst>
          </p:cNvPr>
          <p:cNvSpPr>
            <a:spLocks noGrp="1"/>
          </p:cNvSpPr>
          <p:nvPr>
            <p:ph idx="1"/>
          </p:nvPr>
        </p:nvSpPr>
        <p:spPr>
          <a:xfrm>
            <a:off x="457200" y="1295401"/>
            <a:ext cx="7086600" cy="5181600"/>
          </a:xfrm>
        </p:spPr>
        <p:txBody>
          <a:bodyPr/>
          <a:lstStyle/>
          <a:p>
            <a:pPr eaLnBrk="1" hangingPunct="1">
              <a:defRPr/>
            </a:pPr>
            <a:r>
              <a:rPr lang="en-US" altLang="en-US" sz="1600" dirty="0"/>
              <a:t>Remember you are the adult and can lead by example by showing a student how to handle big emotions</a:t>
            </a:r>
          </a:p>
          <a:p>
            <a:pPr lvl="1" eaLnBrk="1" hangingPunct="1">
              <a:defRPr/>
            </a:pPr>
            <a:r>
              <a:rPr lang="en-US" altLang="en-US" sz="1400" dirty="0"/>
              <a:t>Do breath-work together</a:t>
            </a:r>
          </a:p>
          <a:p>
            <a:pPr lvl="1" eaLnBrk="1" hangingPunct="1">
              <a:defRPr/>
            </a:pPr>
            <a:r>
              <a:rPr lang="en-US" altLang="en-US" sz="1400" dirty="0"/>
              <a:t>Do a time out together</a:t>
            </a:r>
          </a:p>
          <a:p>
            <a:pPr lvl="1" eaLnBrk="1" hangingPunct="1">
              <a:defRPr/>
            </a:pPr>
            <a:r>
              <a:rPr lang="en-US" altLang="en-US" sz="1400" dirty="0"/>
              <a:t>Do a redirection activity together</a:t>
            </a:r>
          </a:p>
          <a:p>
            <a:pPr eaLnBrk="1" hangingPunct="1">
              <a:defRPr/>
            </a:pPr>
            <a:r>
              <a:rPr lang="en-US" altLang="en-US" sz="1600" dirty="0"/>
              <a:t>Do not touch students, no matter what</a:t>
            </a:r>
          </a:p>
          <a:p>
            <a:pPr eaLnBrk="1" hangingPunct="1">
              <a:defRPr/>
            </a:pPr>
            <a:r>
              <a:rPr lang="en-US" altLang="en-US" sz="1600" dirty="0"/>
              <a:t>Recognize when you are going into “parent-mode”</a:t>
            </a:r>
          </a:p>
          <a:p>
            <a:pPr eaLnBrk="1" hangingPunct="1">
              <a:defRPr/>
            </a:pPr>
            <a:r>
              <a:rPr lang="en-US" altLang="en-US" sz="1600" dirty="0"/>
              <a:t>Ask for help</a:t>
            </a:r>
          </a:p>
          <a:p>
            <a:pPr eaLnBrk="1" hangingPunct="1">
              <a:defRPr/>
            </a:pPr>
            <a:r>
              <a:rPr lang="en-US" altLang="en-US" sz="1600" dirty="0"/>
              <a:t>Take a break</a:t>
            </a:r>
          </a:p>
          <a:p>
            <a:pPr eaLnBrk="1" hangingPunct="1">
              <a:defRPr/>
            </a:pPr>
            <a:r>
              <a:rPr lang="en-US" altLang="en-US" sz="1600" dirty="0"/>
              <a:t>Switch tasks to redirect your brain</a:t>
            </a:r>
          </a:p>
          <a:p>
            <a:pPr eaLnBrk="1" hangingPunct="1">
              <a:defRPr/>
            </a:pPr>
            <a:endParaRPr lang="en-US" altLang="en-US" sz="1600" dirty="0"/>
          </a:p>
          <a:p>
            <a:pPr eaLnBrk="1" hangingPunct="1">
              <a:defRPr/>
            </a:pPr>
            <a:endParaRPr lang="en-US" altLang="en-US" sz="1600" dirty="0"/>
          </a:p>
          <a:p>
            <a:pPr eaLnBrk="1" hangingPunct="1">
              <a:defRPr/>
            </a:pPr>
            <a:endParaRPr lang="en-US" altLang="en-US" sz="1600" dirty="0"/>
          </a:p>
        </p:txBody>
      </p:sp>
    </p:spTree>
    <p:extLst>
      <p:ext uri="{BB962C8B-B14F-4D97-AF65-F5344CB8AC3E}">
        <p14:creationId xmlns:p14="http://schemas.microsoft.com/office/powerpoint/2010/main" val="18534033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385F5CB-9782-4A8C-B2F3-0175CA5D6461}"/>
              </a:ext>
            </a:extLst>
          </p:cNvPr>
          <p:cNvSpPr>
            <a:spLocks noGrp="1"/>
          </p:cNvSpPr>
          <p:nvPr>
            <p:ph type="title"/>
          </p:nvPr>
        </p:nvSpPr>
        <p:spPr>
          <a:xfrm>
            <a:off x="228600" y="2286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When to Contact the Office </a:t>
            </a:r>
          </a:p>
        </p:txBody>
      </p:sp>
      <p:sp>
        <p:nvSpPr>
          <p:cNvPr id="50179" name="Content Placeholder 2">
            <a:extLst>
              <a:ext uri="{FF2B5EF4-FFF2-40B4-BE49-F238E27FC236}">
                <a16:creationId xmlns:a16="http://schemas.microsoft.com/office/drawing/2014/main" id="{F3966066-EF98-4D1C-810E-37ADAEC6C1FE}"/>
              </a:ext>
            </a:extLst>
          </p:cNvPr>
          <p:cNvSpPr>
            <a:spLocks noGrp="1"/>
          </p:cNvSpPr>
          <p:nvPr>
            <p:ph idx="1"/>
          </p:nvPr>
        </p:nvSpPr>
        <p:spPr>
          <a:xfrm>
            <a:off x="381000" y="1371600"/>
            <a:ext cx="6348413" cy="4670425"/>
          </a:xfrm>
        </p:spPr>
        <p:txBody>
          <a:bodyPr/>
          <a:lstStyle/>
          <a:p>
            <a:pPr eaLnBrk="1" hangingPunct="1"/>
            <a:r>
              <a:rPr lang="en-US" altLang="en-US" sz="2000" dirty="0"/>
              <a:t>If you feel your safety or the safety of any child is at risk, </a:t>
            </a:r>
            <a:r>
              <a:rPr lang="en-US" altLang="en-US" sz="2000" b="1" i="1" u="sng" dirty="0"/>
              <a:t>call the office immediately</a:t>
            </a:r>
            <a:r>
              <a:rPr lang="en-US" altLang="en-US" sz="2000" dirty="0"/>
              <a:t>.</a:t>
            </a:r>
          </a:p>
          <a:p>
            <a:pPr eaLnBrk="1" hangingPunct="1"/>
            <a:endParaRPr lang="en-US" altLang="en-US" sz="2000" dirty="0"/>
          </a:p>
          <a:p>
            <a:pPr eaLnBrk="1" hangingPunct="1"/>
            <a:r>
              <a:rPr lang="en-US" altLang="en-US" sz="2000" dirty="0"/>
              <a:t>Other times to call the office: </a:t>
            </a:r>
          </a:p>
          <a:p>
            <a:pPr lvl="1" eaLnBrk="1" hangingPunct="1">
              <a:buFont typeface="Wingdings" panose="05000000000000000000" pitchFamily="2" charset="2"/>
              <a:buChar char="q"/>
            </a:pPr>
            <a:r>
              <a:rPr lang="en-US" altLang="en-US" sz="2000" dirty="0"/>
              <a:t>When a student has threatened you or another student or self.</a:t>
            </a:r>
          </a:p>
          <a:p>
            <a:pPr lvl="1" eaLnBrk="1" hangingPunct="1">
              <a:buFont typeface="Wingdings" panose="05000000000000000000" pitchFamily="2" charset="2"/>
              <a:buChar char="q"/>
            </a:pPr>
            <a:r>
              <a:rPr lang="en-US" altLang="en-US" sz="2000" dirty="0"/>
              <a:t>When the behavioral interventions you have in place and/or the de-escalating strategies were not successful.</a:t>
            </a:r>
          </a:p>
          <a:p>
            <a:pPr lvl="1" eaLnBrk="1" hangingPunct="1">
              <a:buFont typeface="Wingdings" panose="05000000000000000000" pitchFamily="2" charset="2"/>
              <a:buChar char="q"/>
            </a:pPr>
            <a:r>
              <a:rPr lang="en-US" altLang="en-US" sz="2000" dirty="0"/>
              <a:t>When the learning environment is seriously compromised.</a:t>
            </a:r>
          </a:p>
        </p:txBody>
      </p:sp>
      <p:pic>
        <p:nvPicPr>
          <p:cNvPr id="4098" name="Picture 2" descr="2500 Basic Desk Phone (Red)">
            <a:extLst>
              <a:ext uri="{FF2B5EF4-FFF2-40B4-BE49-F238E27FC236}">
                <a16:creationId xmlns:a16="http://schemas.microsoft.com/office/drawing/2014/main" id="{01CAB8D5-2091-457C-817A-9A72BDD2DD4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4698340"/>
            <a:ext cx="2486026" cy="175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7" name="Straight Connector 13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Isosceles Triangle 14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5" name="Isosceles Triangle 14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6" name="Isosceles Triangle 14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220" name="Picture 4" descr="10 Ways to Prepare for the End of the School Year - FamilyEducation">
            <a:extLst>
              <a:ext uri="{FF2B5EF4-FFF2-40B4-BE49-F238E27FC236}">
                <a16:creationId xmlns:a16="http://schemas.microsoft.com/office/drawing/2014/main" id="{6BC64821-D1BC-4FA9-A202-A9D0AD2B9B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75" t="-396" r="28058" b="394"/>
          <a:stretch/>
        </p:blipFill>
        <p:spPr bwMode="auto">
          <a:xfrm>
            <a:off x="3657600" y="-18521"/>
            <a:ext cx="48768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5298" name="Title 1">
            <a:extLst>
              <a:ext uri="{FF2B5EF4-FFF2-40B4-BE49-F238E27FC236}">
                <a16:creationId xmlns:a16="http://schemas.microsoft.com/office/drawing/2014/main" id="{8463A2AA-C486-4361-B6B1-CFB4EC9894E5}"/>
              </a:ext>
            </a:extLst>
          </p:cNvPr>
          <p:cNvSpPr>
            <a:spLocks noGrp="1"/>
          </p:cNvSpPr>
          <p:nvPr>
            <p:ph type="title"/>
          </p:nvPr>
        </p:nvSpPr>
        <p:spPr>
          <a:xfrm>
            <a:off x="199432" y="228600"/>
            <a:ext cx="5961458" cy="1320800"/>
          </a:xfrm>
        </p:spPr>
        <p:txBody>
          <a:bodyPr vert="horz" lIns="91440" tIns="45720" rIns="91440" bIns="45720" rtlCol="0" anchor="t">
            <a:normAutofit/>
          </a:bodyPr>
          <a:lstStyle/>
          <a:p>
            <a:pPr eaLnBrk="1" hangingPunct="1">
              <a:defRPr/>
            </a:pPr>
            <a:r>
              <a:rPr lang="en-US" altLang="en-US" sz="3600" b="1" u="sng" dirty="0">
                <a:effectLst>
                  <a:outerShdw blurRad="38100" dist="38100" dir="2700000" algn="tl">
                    <a:srgbClr val="000000">
                      <a:alpha val="43137"/>
                    </a:srgbClr>
                  </a:outerShdw>
                </a:effectLst>
              </a:rPr>
              <a:t>End of the School Day</a:t>
            </a:r>
          </a:p>
        </p:txBody>
      </p:sp>
      <p:sp>
        <p:nvSpPr>
          <p:cNvPr id="3" name="Text Placeholder 2">
            <a:extLst>
              <a:ext uri="{FF2B5EF4-FFF2-40B4-BE49-F238E27FC236}">
                <a16:creationId xmlns:a16="http://schemas.microsoft.com/office/drawing/2014/main" id="{A2FACBE2-9D9C-46A1-AD8E-1002310D3E7A}"/>
              </a:ext>
            </a:extLst>
          </p:cNvPr>
          <p:cNvSpPr>
            <a:spLocks noGrp="1"/>
          </p:cNvSpPr>
          <p:nvPr>
            <p:ph type="body" idx="1"/>
          </p:nvPr>
        </p:nvSpPr>
        <p:spPr>
          <a:xfrm>
            <a:off x="129787" y="1219200"/>
            <a:ext cx="4213613" cy="5105400"/>
          </a:xfrm>
        </p:spPr>
        <p:txBody>
          <a:bodyPr vert="horz" lIns="91440" tIns="45720" rIns="91440" bIns="45720" rtlCol="0">
            <a:normAutofit/>
          </a:bodyPr>
          <a:lstStyle/>
          <a:p>
            <a:pPr marL="342900" indent="-342900" eaLnBrk="1" fontAlgn="auto" hangingPunct="1">
              <a:lnSpc>
                <a:spcPct val="90000"/>
              </a:lnSpc>
              <a:spcBef>
                <a:spcPts val="600"/>
              </a:spcBef>
              <a:spcAft>
                <a:spcPts val="1200"/>
              </a:spcAft>
              <a:buFont typeface="Wingdings 3" charset="2"/>
              <a:buChar char=""/>
              <a:defRPr/>
            </a:pPr>
            <a:r>
              <a:rPr lang="en-US" sz="1600" dirty="0"/>
              <a:t>If cleaning product is available, please spray surfaces</a:t>
            </a:r>
            <a:br>
              <a:rPr lang="en-US" sz="1600" u="sng" dirty="0"/>
            </a:br>
            <a:r>
              <a:rPr lang="en-US" sz="1600" dirty="0"/>
              <a:t>	- ALPHA spray has 10-minute dwell</a:t>
            </a:r>
            <a:br>
              <a:rPr lang="en-US" sz="1600" dirty="0"/>
            </a:br>
            <a:r>
              <a:rPr lang="en-US" sz="1600" dirty="0"/>
              <a:t>  - OXIFIR spray has a 5-minute dwell</a:t>
            </a:r>
          </a:p>
          <a:p>
            <a:pPr marL="342900" indent="-342900" eaLnBrk="1" fontAlgn="auto" hangingPunct="1">
              <a:lnSpc>
                <a:spcPct val="90000"/>
              </a:lnSpc>
              <a:spcBef>
                <a:spcPts val="600"/>
              </a:spcBef>
              <a:spcAft>
                <a:spcPts val="1200"/>
              </a:spcAft>
              <a:buFont typeface="Wingdings 3" charset="2"/>
              <a:buChar char=""/>
              <a:defRPr/>
            </a:pPr>
            <a:r>
              <a:rPr lang="en-US" sz="1600" dirty="0"/>
              <a:t>Shut down and turn off electronics. </a:t>
            </a:r>
          </a:p>
          <a:p>
            <a:pPr marL="342900" indent="-342900" eaLnBrk="1" fontAlgn="auto" hangingPunct="1">
              <a:lnSpc>
                <a:spcPct val="90000"/>
              </a:lnSpc>
              <a:spcBef>
                <a:spcPts val="600"/>
              </a:spcBef>
              <a:spcAft>
                <a:spcPts val="1200"/>
              </a:spcAft>
              <a:buFont typeface="Wingdings 3" charset="2"/>
              <a:buChar char=""/>
              <a:defRPr/>
            </a:pPr>
            <a:r>
              <a:rPr lang="en-US" sz="1600" dirty="0"/>
              <a:t>Email the teacher you are subbing for.</a:t>
            </a:r>
          </a:p>
          <a:p>
            <a:pPr marL="800100" lvl="1" indent="-342900" eaLnBrk="1" fontAlgn="auto" hangingPunct="1">
              <a:lnSpc>
                <a:spcPct val="90000"/>
              </a:lnSpc>
              <a:spcBef>
                <a:spcPts val="600"/>
              </a:spcBef>
              <a:spcAft>
                <a:spcPts val="1200"/>
              </a:spcAft>
              <a:buFont typeface="Wingdings 3" charset="2"/>
              <a:buChar char=""/>
              <a:defRPr/>
            </a:pPr>
            <a:r>
              <a:rPr lang="en-US" sz="1600" dirty="0">
                <a:solidFill>
                  <a:schemeClr val="tx1">
                    <a:lumMod val="75000"/>
                    <a:lumOff val="25000"/>
                  </a:schemeClr>
                </a:solidFill>
              </a:rPr>
              <a:t>What did you get to today?</a:t>
            </a:r>
          </a:p>
          <a:p>
            <a:pPr marL="800100" lvl="1" indent="-342900" eaLnBrk="1" fontAlgn="auto" hangingPunct="1">
              <a:lnSpc>
                <a:spcPct val="90000"/>
              </a:lnSpc>
              <a:spcBef>
                <a:spcPts val="600"/>
              </a:spcBef>
              <a:spcAft>
                <a:spcPts val="1200"/>
              </a:spcAft>
              <a:buFont typeface="Wingdings 3" charset="2"/>
              <a:buChar char=""/>
              <a:defRPr/>
            </a:pPr>
            <a:r>
              <a:rPr lang="en-US" sz="1600" dirty="0">
                <a:solidFill>
                  <a:schemeClr val="tx1">
                    <a:lumMod val="75000"/>
                    <a:lumOff val="25000"/>
                  </a:schemeClr>
                </a:solidFill>
              </a:rPr>
              <a:t>What did you not get to today?</a:t>
            </a:r>
          </a:p>
          <a:p>
            <a:pPr marL="800100" lvl="1" indent="-342900" eaLnBrk="1" fontAlgn="auto" hangingPunct="1">
              <a:lnSpc>
                <a:spcPct val="90000"/>
              </a:lnSpc>
              <a:spcBef>
                <a:spcPts val="600"/>
              </a:spcBef>
              <a:spcAft>
                <a:spcPts val="1200"/>
              </a:spcAft>
              <a:buFont typeface="Wingdings 3" charset="2"/>
              <a:buChar char=""/>
              <a:defRPr/>
            </a:pPr>
            <a:r>
              <a:rPr lang="en-US" sz="1600" dirty="0">
                <a:solidFill>
                  <a:schemeClr val="tx1">
                    <a:lumMod val="75000"/>
                    <a:lumOff val="25000"/>
                  </a:schemeClr>
                </a:solidFill>
              </a:rPr>
              <a:t>What went well?</a:t>
            </a:r>
          </a:p>
          <a:p>
            <a:pPr marL="800100" lvl="1" indent="-342900" eaLnBrk="1" fontAlgn="auto" hangingPunct="1">
              <a:lnSpc>
                <a:spcPct val="90000"/>
              </a:lnSpc>
              <a:spcBef>
                <a:spcPts val="600"/>
              </a:spcBef>
              <a:spcAft>
                <a:spcPts val="1200"/>
              </a:spcAft>
              <a:buFont typeface="Wingdings 3" charset="2"/>
              <a:buChar char=""/>
              <a:defRPr/>
            </a:pPr>
            <a:r>
              <a:rPr lang="en-US" sz="1600" dirty="0">
                <a:solidFill>
                  <a:schemeClr val="tx1">
                    <a:lumMod val="75000"/>
                    <a:lumOff val="25000"/>
                  </a:schemeClr>
                </a:solidFill>
              </a:rPr>
              <a:t>What did not go well?</a:t>
            </a:r>
          </a:p>
          <a:p>
            <a:pPr marL="800100" lvl="1" indent="-342900" eaLnBrk="1" fontAlgn="auto" hangingPunct="1">
              <a:lnSpc>
                <a:spcPct val="90000"/>
              </a:lnSpc>
              <a:spcBef>
                <a:spcPts val="600"/>
              </a:spcBef>
              <a:spcAft>
                <a:spcPts val="1200"/>
              </a:spcAft>
              <a:buFont typeface="Wingdings 3" charset="2"/>
              <a:buChar char=""/>
              <a:defRPr/>
            </a:pPr>
            <a:r>
              <a:rPr lang="en-US" sz="1600" dirty="0">
                <a:solidFill>
                  <a:schemeClr val="tx1">
                    <a:lumMod val="75000"/>
                    <a:lumOff val="25000"/>
                  </a:schemeClr>
                </a:solidFill>
              </a:rPr>
              <a:t>Who had a good/bad day?</a:t>
            </a:r>
          </a:p>
          <a:p>
            <a:pPr marL="365760" indent="-342900" eaLnBrk="1" fontAlgn="auto" hangingPunct="1">
              <a:spcBef>
                <a:spcPts val="600"/>
              </a:spcBef>
              <a:spcAft>
                <a:spcPts val="1200"/>
              </a:spcAft>
              <a:buFont typeface="Wingdings 3" charset="2"/>
              <a:buChar char=""/>
              <a:defRPr/>
            </a:pPr>
            <a:r>
              <a:rPr lang="en-US" sz="1600" dirty="0"/>
              <a:t>Turn in any technology or loaned materials to the Office Manager</a:t>
            </a:r>
          </a:p>
          <a:p>
            <a:pPr marL="214313" indent="-214313" eaLnBrk="1" fontAlgn="auto" hangingPunct="1">
              <a:lnSpc>
                <a:spcPct val="90000"/>
              </a:lnSpc>
              <a:spcAft>
                <a:spcPts val="0"/>
              </a:spcAft>
              <a:buFont typeface="Wingdings 3" charset="2"/>
              <a:buChar char=""/>
              <a:defRPr/>
            </a:pPr>
            <a:endParaRPr lang="en-US" sz="1000" dirty="0"/>
          </a:p>
        </p:txBody>
      </p:sp>
      <p:cxnSp>
        <p:nvCxnSpPr>
          <p:cNvPr id="148" name="Straight Connector 14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3F0743E-E784-49C4-A984-3383F09F55DE}"/>
              </a:ext>
            </a:extLst>
          </p:cNvPr>
          <p:cNvSpPr>
            <a:spLocks noGrp="1"/>
          </p:cNvSpPr>
          <p:nvPr>
            <p:ph type="title"/>
          </p:nvPr>
        </p:nvSpPr>
        <p:spPr>
          <a:xfrm>
            <a:off x="381000" y="228600"/>
            <a:ext cx="6348413" cy="1320800"/>
          </a:xfrm>
        </p:spPr>
        <p:txBody>
          <a:bodyPr/>
          <a:lstStyle/>
          <a:p>
            <a:pPr eaLnBrk="1" hangingPunct="1">
              <a:defRPr/>
            </a:pPr>
            <a:r>
              <a:rPr lang="en-US" altLang="en-US" sz="5400" b="1" u="sng" dirty="0">
                <a:effectLst>
                  <a:outerShdw blurRad="38100" dist="38100" dir="2700000" algn="tl">
                    <a:srgbClr val="000000">
                      <a:alpha val="43137"/>
                    </a:srgbClr>
                  </a:outerShdw>
                </a:effectLst>
              </a:rPr>
              <a:t>Reminders:</a:t>
            </a:r>
          </a:p>
        </p:txBody>
      </p:sp>
      <p:sp>
        <p:nvSpPr>
          <p:cNvPr id="34819" name="Content Placeholder 2">
            <a:extLst>
              <a:ext uri="{FF2B5EF4-FFF2-40B4-BE49-F238E27FC236}">
                <a16:creationId xmlns:a16="http://schemas.microsoft.com/office/drawing/2014/main" id="{BFD10347-C084-43FF-9ABD-CA62D47B564C}"/>
              </a:ext>
            </a:extLst>
          </p:cNvPr>
          <p:cNvSpPr>
            <a:spLocks noGrp="1"/>
          </p:cNvSpPr>
          <p:nvPr>
            <p:ph idx="1"/>
          </p:nvPr>
        </p:nvSpPr>
        <p:spPr>
          <a:xfrm>
            <a:off x="381000" y="1219200"/>
            <a:ext cx="6172200" cy="5130800"/>
          </a:xfrm>
        </p:spPr>
        <p:txBody>
          <a:bodyPr/>
          <a:lstStyle/>
          <a:p>
            <a:pPr eaLnBrk="1" hangingPunct="1">
              <a:buFont typeface="Wingdings 3" panose="05040102010807070707" pitchFamily="18" charset="2"/>
              <a:buChar char="u"/>
              <a:defRPr/>
            </a:pPr>
            <a:r>
              <a:rPr lang="en-US" altLang="en-US" sz="2000" dirty="0"/>
              <a:t>Minimum 10 days of subbing per year to remain on sub list.</a:t>
            </a:r>
          </a:p>
          <a:p>
            <a:pPr eaLnBrk="1" hangingPunct="1">
              <a:buFont typeface="Wingdings 3" panose="05040102010807070707" pitchFamily="18" charset="2"/>
              <a:buChar char="u"/>
              <a:defRPr/>
            </a:pPr>
            <a:r>
              <a:rPr lang="en-US" altLang="en-US" sz="2000" dirty="0"/>
              <a:t>Keep your contact information up to date.</a:t>
            </a:r>
          </a:p>
          <a:p>
            <a:pPr eaLnBrk="1" hangingPunct="1">
              <a:buFont typeface="Wingdings 3" panose="05040102010807070707" pitchFamily="18" charset="2"/>
              <a:buChar char="u"/>
              <a:defRPr/>
            </a:pPr>
            <a:r>
              <a:rPr lang="en-US" altLang="en-US" sz="2000" dirty="0"/>
              <a:t>Manage your calendar and preferences in Frontline. </a:t>
            </a:r>
          </a:p>
          <a:p>
            <a:pPr eaLnBrk="1" hangingPunct="1">
              <a:buFont typeface="Wingdings 3" panose="05040102010807070707" pitchFamily="18" charset="2"/>
              <a:buChar char="u"/>
              <a:defRPr/>
            </a:pPr>
            <a:r>
              <a:rPr lang="en-US" altLang="en-US" sz="2200" dirty="0"/>
              <a:t>Resignation or new job? </a:t>
            </a:r>
            <a:r>
              <a:rPr lang="en-US" altLang="en-US" sz="2000" dirty="0"/>
              <a:t>Please send an email/letter advising us of your status change as soon as possible.</a:t>
            </a:r>
            <a:r>
              <a:rPr lang="en-US" sz="2000" dirty="0"/>
              <a:t> </a:t>
            </a:r>
          </a:p>
          <a:p>
            <a:pPr eaLnBrk="1" hangingPunct="1">
              <a:buFont typeface="Wingdings 3" panose="05040102010807070707" pitchFamily="18" charset="2"/>
              <a:buChar char="u"/>
              <a:defRPr/>
            </a:pPr>
            <a:r>
              <a:rPr lang="en-US" sz="2000" dirty="0"/>
              <a:t>Contact ITSC Help Desk if you need assistance with logging into your District accounts 354-7600</a:t>
            </a:r>
            <a:endParaRPr lang="en-US" sz="1050" dirty="0"/>
          </a:p>
          <a:p>
            <a:pPr marL="342900" indent="-342900">
              <a:buFont typeface="Wingdings 3" panose="05040102010807070707" pitchFamily="18" charset="2"/>
              <a:buChar char="u"/>
              <a:defRPr/>
            </a:pPr>
            <a:r>
              <a:rPr lang="en-US" sz="2000" dirty="0"/>
              <a:t>Check your email daily for your Frontline invitation, important training reminders, SPS newsletters, and other District communication</a:t>
            </a:r>
          </a:p>
          <a:p>
            <a:pPr lvl="1" eaLnBrk="1" hangingPunct="1">
              <a:buFont typeface="Wingdings" panose="05000000000000000000" pitchFamily="2" charset="2"/>
              <a:buChar char="q"/>
              <a:defRPr/>
            </a:pPr>
            <a:endParaRPr lang="en-US" altLang="en-US" sz="2000" dirty="0"/>
          </a:p>
          <a:p>
            <a:pPr eaLnBrk="1" hangingPunct="1">
              <a:buFont typeface="Wingdings 3" panose="05040102010807070707" pitchFamily="18" charset="2"/>
              <a:buChar char="u"/>
              <a:defRPr/>
            </a:pPr>
            <a:endParaRPr lang="en-US" altLang="en-US" sz="2000" dirty="0"/>
          </a:p>
          <a:p>
            <a:pPr marL="457200" lvl="1" indent="0" eaLnBrk="1" hangingPunct="1">
              <a:buFont typeface="Wingdings 3" panose="05040102010807070707" pitchFamily="18" charset="2"/>
              <a:buNone/>
              <a:defRPr/>
            </a:pPr>
            <a:endParaRPr lang="en-US" altLang="en-US" sz="2000" dirty="0"/>
          </a:p>
          <a:p>
            <a:pPr marL="457200" lvl="1" indent="0" eaLnBrk="1" hangingPunct="1">
              <a:buFont typeface="Wingdings 3" panose="05040102010807070707" pitchFamily="18" charset="2"/>
              <a:buNone/>
              <a:defRPr/>
            </a:pPr>
            <a:endParaRPr lang="en-US" altLang="en-US" sz="2000" dirty="0"/>
          </a:p>
          <a:p>
            <a:pPr lvl="1" eaLnBrk="1" hangingPunct="1">
              <a:buFont typeface="Wingdings" panose="05000000000000000000" pitchFamily="2" charset="2"/>
              <a:buChar char="q"/>
              <a:defRPr/>
            </a:pPr>
            <a:endParaRPr lang="en-US" altLang="en-US" dirty="0"/>
          </a:p>
        </p:txBody>
      </p:sp>
      <p:pic>
        <p:nvPicPr>
          <p:cNvPr id="1026" name="Picture 2" descr="Amazon.com: Rocky Mountain Goods Small Broom for Kids and Toddlers - Solid  Wood Handle with 100% Natural Broom Corn bristles - Ideal Kids Size 34” -  Heavy Duty Durability - Toy Broom (1) : Health &amp; Household">
            <a:extLst>
              <a:ext uri="{FF2B5EF4-FFF2-40B4-BE49-F238E27FC236}">
                <a16:creationId xmlns:a16="http://schemas.microsoft.com/office/drawing/2014/main" id="{94314D89-CADB-4198-BA07-4981D7B55F9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143000"/>
            <a:ext cx="2290622"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re Teachers OK? No, and Toxic Positivity Isn't Helping">
            <a:extLst>
              <a:ext uri="{FF2B5EF4-FFF2-40B4-BE49-F238E27FC236}">
                <a16:creationId xmlns:a16="http://schemas.microsoft.com/office/drawing/2014/main" id="{8F7438E1-267B-4AB2-9683-1FC2689E6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14" r="17210" b="9090"/>
          <a:stretch/>
        </p:blipFill>
        <p:spPr bwMode="auto">
          <a:xfrm>
            <a:off x="3163295"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3A3765-D999-4BF5-854E-43745B277274}"/>
              </a:ext>
            </a:extLst>
          </p:cNvPr>
          <p:cNvSpPr>
            <a:spLocks noGrp="1"/>
          </p:cNvSpPr>
          <p:nvPr>
            <p:ph type="ctrTitle"/>
          </p:nvPr>
        </p:nvSpPr>
        <p:spPr>
          <a:xfrm>
            <a:off x="501649" y="1678666"/>
            <a:ext cx="3073401" cy="2369093"/>
          </a:xfrm>
        </p:spPr>
        <p:txBody>
          <a:bodyPr>
            <a:normAutofit/>
          </a:bodyPr>
          <a:lstStyle/>
          <a:p>
            <a:pPr>
              <a:lnSpc>
                <a:spcPct val="90000"/>
              </a:lnSpc>
            </a:pPr>
            <a:r>
              <a:rPr lang="en-US" sz="3900" dirty="0"/>
              <a:t>There’s No Substitute for a Good Sub!</a:t>
            </a:r>
          </a:p>
        </p:txBody>
      </p:sp>
      <p:sp>
        <p:nvSpPr>
          <p:cNvPr id="3" name="Subtitle 2">
            <a:extLst>
              <a:ext uri="{FF2B5EF4-FFF2-40B4-BE49-F238E27FC236}">
                <a16:creationId xmlns:a16="http://schemas.microsoft.com/office/drawing/2014/main" id="{49394DE1-7827-4AC2-80D5-66D7F8042001}"/>
              </a:ext>
            </a:extLst>
          </p:cNvPr>
          <p:cNvSpPr>
            <a:spLocks noGrp="1"/>
          </p:cNvSpPr>
          <p:nvPr>
            <p:ph type="subTitle" idx="1"/>
          </p:nvPr>
        </p:nvSpPr>
        <p:spPr>
          <a:xfrm>
            <a:off x="1066800" y="4267200"/>
            <a:ext cx="2423906" cy="1459226"/>
          </a:xfrm>
        </p:spPr>
        <p:txBody>
          <a:bodyPr>
            <a:noAutofit/>
          </a:bodyPr>
          <a:lstStyle/>
          <a:p>
            <a:r>
              <a:rPr lang="en-US" sz="1600" dirty="0"/>
              <a:t>Thank you for being part of our team. We appreciate and value you, your time, and your talents!</a:t>
            </a:r>
          </a:p>
        </p:txBody>
      </p:sp>
      <p:cxnSp>
        <p:nvCxnSpPr>
          <p:cNvPr id="71" name="Straight Connector 7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133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DBBECCBF-C608-4052-B7B7-649DD5D1D052}"/>
              </a:ext>
            </a:extLst>
          </p:cNvPr>
          <p:cNvSpPr>
            <a:spLocks noGrp="1"/>
          </p:cNvSpPr>
          <p:nvPr>
            <p:ph type="title"/>
          </p:nvPr>
        </p:nvSpPr>
        <p:spPr>
          <a:xfrm>
            <a:off x="381000" y="381000"/>
            <a:ext cx="6348413" cy="914400"/>
          </a:xfrm>
        </p:spPr>
        <p:txBody>
          <a:bodyPr/>
          <a:lstStyle/>
          <a:p>
            <a:pPr eaLnBrk="1" hangingPunct="1">
              <a:defRPr/>
            </a:pPr>
            <a:r>
              <a:rPr lang="en-US" altLang="en-US" sz="5400" b="1" u="sng" dirty="0">
                <a:effectLst>
                  <a:outerShdw blurRad="38100" dist="38100" dir="2700000" algn="tl">
                    <a:srgbClr val="000000">
                      <a:alpha val="43137"/>
                    </a:srgbClr>
                  </a:outerShdw>
                </a:effectLst>
              </a:rPr>
              <a:t>Introductions</a:t>
            </a:r>
            <a:endParaRPr lang="en-US" altLang="en-US" sz="5400" b="1" u="sng" dirty="0"/>
          </a:p>
        </p:txBody>
      </p:sp>
      <p:sp>
        <p:nvSpPr>
          <p:cNvPr id="7170" name="Rectangle 3">
            <a:extLst>
              <a:ext uri="{FF2B5EF4-FFF2-40B4-BE49-F238E27FC236}">
                <a16:creationId xmlns:a16="http://schemas.microsoft.com/office/drawing/2014/main" id="{7AAC5544-89E6-49F9-8BD5-F66CE83BFADB}"/>
              </a:ext>
            </a:extLst>
          </p:cNvPr>
          <p:cNvSpPr>
            <a:spLocks noGrp="1" noChangeArrowheads="1"/>
          </p:cNvSpPr>
          <p:nvPr>
            <p:ph idx="1"/>
          </p:nvPr>
        </p:nvSpPr>
        <p:spPr>
          <a:xfrm>
            <a:off x="381000" y="1447800"/>
            <a:ext cx="5257800" cy="5181600"/>
          </a:xfrm>
        </p:spPr>
        <p:txBody>
          <a:bodyPr rtlCol="0">
            <a:normAutofit/>
          </a:bodyPr>
          <a:lstStyle/>
          <a:p>
            <a:pPr eaLnBrk="1" fontAlgn="auto" hangingPunct="1">
              <a:spcBef>
                <a:spcPts val="0"/>
              </a:spcBef>
              <a:spcAft>
                <a:spcPts val="0"/>
              </a:spcAft>
              <a:defRPr/>
            </a:pPr>
            <a:r>
              <a:rPr lang="en-US" altLang="en-US" sz="2000" b="1" dirty="0">
                <a:solidFill>
                  <a:schemeClr val="tx1">
                    <a:lumMod val="75000"/>
                    <a:lumOff val="25000"/>
                  </a:schemeClr>
                </a:solidFill>
                <a:latin typeface="+mj-lt"/>
                <a:cs typeface="Adobe Devanagari" panose="02040503050201020203" pitchFamily="18" charset="0"/>
              </a:rPr>
              <a:t>Bethany Fields</a:t>
            </a: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rPr>
              <a:t>Substitute Application &amp; Selection Specialist</a:t>
            </a:r>
            <a:endParaRPr lang="en-US" altLang="en-US" sz="1800" b="1"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hlinkClick r:id="rId3"/>
              </a:rPr>
              <a:t>BethanyF@spokaneschools.org</a:t>
            </a:r>
            <a:endParaRPr lang="en-US" altLang="en-US" sz="18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rPr>
              <a:t>(509) 354-7286</a:t>
            </a:r>
          </a:p>
          <a:p>
            <a:pPr marL="400050" lvl="1" indent="0" eaLnBrk="1" fontAlgn="auto" hangingPunct="1">
              <a:spcBef>
                <a:spcPts val="0"/>
              </a:spcBef>
              <a:spcAft>
                <a:spcPts val="0"/>
              </a:spcAft>
              <a:buFont typeface="Wingdings 3" panose="05040102010807070707" pitchFamily="18" charset="2"/>
              <a:buNone/>
              <a:defRPr/>
            </a:pPr>
            <a:endParaRPr lang="en-US" altLang="en-US" sz="18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000" b="1" dirty="0">
                <a:solidFill>
                  <a:schemeClr val="tx1">
                    <a:lumMod val="75000"/>
                    <a:lumOff val="25000"/>
                  </a:schemeClr>
                </a:solidFill>
                <a:latin typeface="+mj-lt"/>
                <a:cs typeface="Adobe Devanagari" panose="02040503050201020203" pitchFamily="18" charset="0"/>
              </a:rPr>
              <a:t>Maya Bybee</a:t>
            </a:r>
            <a:br>
              <a:rPr lang="en-US" altLang="en-US" sz="2000" b="1" dirty="0">
                <a:solidFill>
                  <a:schemeClr val="tx1">
                    <a:lumMod val="75000"/>
                    <a:lumOff val="25000"/>
                  </a:schemeClr>
                </a:solidFill>
                <a:latin typeface="+mj-lt"/>
                <a:cs typeface="Adobe Devanagari" panose="02040503050201020203" pitchFamily="18" charset="0"/>
              </a:rPr>
            </a:br>
            <a:r>
              <a:rPr lang="en-US" altLang="en-US" dirty="0">
                <a:solidFill>
                  <a:schemeClr val="tx1">
                    <a:lumMod val="75000"/>
                    <a:lumOff val="25000"/>
                  </a:schemeClr>
                </a:solidFill>
                <a:latin typeface="+mj-lt"/>
                <a:cs typeface="Adobe Devanagari" panose="02040503050201020203" pitchFamily="18" charset="0"/>
              </a:rPr>
              <a:t>Substitute Specialist</a:t>
            </a:r>
            <a:br>
              <a:rPr lang="en-US" altLang="en-US" dirty="0">
                <a:solidFill>
                  <a:schemeClr val="tx1">
                    <a:lumMod val="75000"/>
                    <a:lumOff val="25000"/>
                  </a:schemeClr>
                </a:solidFill>
                <a:latin typeface="+mj-lt"/>
                <a:cs typeface="Adobe Devanagari" panose="02040503050201020203" pitchFamily="18" charset="0"/>
              </a:rPr>
            </a:br>
            <a:r>
              <a:rPr lang="en-US" altLang="en-US" dirty="0">
                <a:solidFill>
                  <a:schemeClr val="tx1">
                    <a:lumMod val="75000"/>
                    <a:lumOff val="25000"/>
                  </a:schemeClr>
                </a:solidFill>
                <a:latin typeface="+mj-lt"/>
                <a:cs typeface="Adobe Devanagari" panose="02040503050201020203" pitchFamily="18" charset="0"/>
                <a:hlinkClick r:id="rId4"/>
              </a:rPr>
              <a:t>MayaB@spokaneschools.org</a:t>
            </a:r>
            <a:br>
              <a:rPr lang="en-US" altLang="en-US" dirty="0">
                <a:solidFill>
                  <a:schemeClr val="tx1">
                    <a:lumMod val="75000"/>
                    <a:lumOff val="25000"/>
                  </a:schemeClr>
                </a:solidFill>
                <a:latin typeface="+mj-lt"/>
                <a:cs typeface="Adobe Devanagari" panose="02040503050201020203" pitchFamily="18" charset="0"/>
              </a:rPr>
            </a:br>
            <a:r>
              <a:rPr lang="en-US" altLang="en-US" dirty="0">
                <a:solidFill>
                  <a:schemeClr val="tx1">
                    <a:lumMod val="75000"/>
                    <a:lumOff val="25000"/>
                  </a:schemeClr>
                </a:solidFill>
                <a:latin typeface="+mj-lt"/>
                <a:cs typeface="Adobe Devanagari" panose="02040503050201020203" pitchFamily="18" charset="0"/>
              </a:rPr>
              <a:t>(509) 354-5953</a:t>
            </a:r>
            <a:endParaRPr lang="en-US" altLang="en-US" sz="2000" b="1"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endParaRPr lang="en-US" altLang="en-US" sz="2000" b="1"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000" b="1" dirty="0">
                <a:solidFill>
                  <a:schemeClr val="tx1">
                    <a:lumMod val="75000"/>
                    <a:lumOff val="25000"/>
                  </a:schemeClr>
                </a:solidFill>
                <a:latin typeface="+mj-lt"/>
                <a:cs typeface="Adobe Devanagari" panose="02040503050201020203" pitchFamily="18" charset="0"/>
              </a:rPr>
              <a:t>Shelly Sines</a:t>
            </a: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rPr>
              <a:t>Substitute Services Manager</a:t>
            </a:r>
            <a:endParaRPr lang="en-US" altLang="en-US" sz="1800" b="1"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hlinkClick r:id="rId5"/>
              </a:rPr>
              <a:t>MichelleSi@spokaneschools.org</a:t>
            </a:r>
            <a:endParaRPr lang="en-US" altLang="en-US" sz="18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1800" dirty="0">
                <a:solidFill>
                  <a:schemeClr val="tx1">
                    <a:lumMod val="75000"/>
                    <a:lumOff val="25000"/>
                  </a:schemeClr>
                </a:solidFill>
                <a:latin typeface="+mj-lt"/>
                <a:cs typeface="Adobe Devanagari" panose="02040503050201020203" pitchFamily="18" charset="0"/>
              </a:rPr>
              <a:t>(509) 354-7230</a:t>
            </a: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eaLnBrk="1" fontAlgn="auto" hangingPunct="1">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p:txBody>
      </p:sp>
      <p:sp>
        <p:nvSpPr>
          <p:cNvPr id="2" name="TextBox 1">
            <a:extLst>
              <a:ext uri="{FF2B5EF4-FFF2-40B4-BE49-F238E27FC236}">
                <a16:creationId xmlns:a16="http://schemas.microsoft.com/office/drawing/2014/main" id="{119A3F32-D189-F1F9-1E29-8A130412981D}"/>
              </a:ext>
            </a:extLst>
          </p:cNvPr>
          <p:cNvSpPr txBox="1"/>
          <p:nvPr/>
        </p:nvSpPr>
        <p:spPr>
          <a:xfrm>
            <a:off x="4343400" y="2875002"/>
            <a:ext cx="4572000" cy="1107996"/>
          </a:xfrm>
          <a:prstGeom prst="rect">
            <a:avLst/>
          </a:prstGeom>
          <a:noFill/>
        </p:spPr>
        <p:txBody>
          <a:bodyPr wrap="square" rtlCol="0">
            <a:spAutoFit/>
          </a:bodyPr>
          <a:lstStyle/>
          <a:p>
            <a:pPr eaLnBrk="1" fontAlgn="auto" hangingPunct="1">
              <a:spcBef>
                <a:spcPts val="0"/>
              </a:spcBef>
              <a:spcAft>
                <a:spcPts val="0"/>
              </a:spcAft>
              <a:defRPr/>
            </a:pPr>
            <a:r>
              <a:rPr lang="en-US" altLang="en-US" sz="2200" b="1" dirty="0">
                <a:solidFill>
                  <a:schemeClr val="tx1">
                    <a:lumMod val="75000"/>
                    <a:lumOff val="25000"/>
                  </a:schemeClr>
                </a:solidFill>
                <a:latin typeface="+mj-lt"/>
                <a:cs typeface="Adobe Devanagari" panose="02040503050201020203" pitchFamily="18" charset="0"/>
              </a:rPr>
              <a:t>Substitute HELP Desk</a:t>
            </a:r>
            <a:br>
              <a:rPr lang="en-US" altLang="en-US" sz="2200" b="1" dirty="0">
                <a:solidFill>
                  <a:schemeClr val="tx1">
                    <a:lumMod val="75000"/>
                    <a:lumOff val="25000"/>
                  </a:schemeClr>
                </a:solidFill>
                <a:latin typeface="+mj-lt"/>
                <a:cs typeface="Adobe Devanagari" panose="02040503050201020203" pitchFamily="18" charset="0"/>
              </a:rPr>
            </a:br>
            <a:r>
              <a:rPr lang="en-US" altLang="en-US" sz="2200" b="1" dirty="0">
                <a:solidFill>
                  <a:schemeClr val="tx1">
                    <a:lumMod val="75000"/>
                    <a:lumOff val="25000"/>
                  </a:schemeClr>
                </a:solidFill>
                <a:latin typeface="+mj-lt"/>
                <a:cs typeface="Adobe Devanagari" panose="02040503050201020203" pitchFamily="18" charset="0"/>
              </a:rPr>
              <a:t>(509) 354-7343</a:t>
            </a:r>
            <a:br>
              <a:rPr lang="en-US" altLang="en-US" sz="2200" b="1" dirty="0">
                <a:solidFill>
                  <a:schemeClr val="tx1">
                    <a:lumMod val="75000"/>
                    <a:lumOff val="25000"/>
                  </a:schemeClr>
                </a:solidFill>
                <a:latin typeface="+mj-lt"/>
                <a:cs typeface="Adobe Devanagari" panose="02040503050201020203" pitchFamily="18" charset="0"/>
              </a:rPr>
            </a:br>
            <a:r>
              <a:rPr lang="en-US" altLang="en-US" sz="2200" b="1" dirty="0">
                <a:solidFill>
                  <a:schemeClr val="tx1">
                    <a:lumMod val="75000"/>
                    <a:lumOff val="25000"/>
                  </a:schemeClr>
                </a:solidFill>
                <a:latin typeface="+mj-lt"/>
                <a:cs typeface="Adobe Devanagari" panose="02040503050201020203" pitchFamily="18" charset="0"/>
              </a:rPr>
              <a:t>subdesk@spokaneschools.org</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9F4062EC-B53C-4256-B56F-F6D66DC9F95D}"/>
              </a:ext>
            </a:extLst>
          </p:cNvPr>
          <p:cNvSpPr>
            <a:spLocks noGrp="1"/>
          </p:cNvSpPr>
          <p:nvPr>
            <p:ph idx="1"/>
          </p:nvPr>
        </p:nvSpPr>
        <p:spPr>
          <a:xfrm>
            <a:off x="152400" y="1094645"/>
            <a:ext cx="6553200" cy="5584825"/>
          </a:xfrm>
        </p:spPr>
        <p:txBody>
          <a:bodyPr/>
          <a:lstStyle/>
          <a:p>
            <a:r>
              <a:rPr lang="en-US" b="1" dirty="0"/>
              <a:t>When any professional school personnel has reasonable cause to believe that a child has suffered abuse or neglect, a report shall be made to the proper Law Enforcement Agency or to Child Protective Services (CPS) with 48 hours.</a:t>
            </a:r>
          </a:p>
          <a:p>
            <a:r>
              <a:rPr lang="en-US" b="1" dirty="0"/>
              <a:t>Be sure to notify your building administrator and counselor.</a:t>
            </a:r>
          </a:p>
          <a:p>
            <a:r>
              <a:rPr lang="en-US" b="1" dirty="0"/>
              <a:t>Be sure you know your building’s process for making the report(s).</a:t>
            </a:r>
          </a:p>
          <a:p>
            <a:r>
              <a:rPr lang="en-US" b="1" dirty="0"/>
              <a:t>Be sure you document:</a:t>
            </a:r>
          </a:p>
          <a:p>
            <a:pPr lvl="1"/>
            <a:r>
              <a:rPr lang="en-US" b="1" dirty="0"/>
              <a:t>Date</a:t>
            </a:r>
          </a:p>
          <a:p>
            <a:pPr lvl="1"/>
            <a:r>
              <a:rPr lang="en-US" b="1" dirty="0"/>
              <a:t>Time</a:t>
            </a:r>
          </a:p>
          <a:p>
            <a:pPr lvl="1"/>
            <a:r>
              <a:rPr lang="en-US" b="1" dirty="0"/>
              <a:t>Report Number</a:t>
            </a:r>
          </a:p>
          <a:p>
            <a:r>
              <a:rPr lang="en-US" b="1" dirty="0"/>
              <a:t>Contact information:</a:t>
            </a:r>
          </a:p>
          <a:p>
            <a:pPr lvl="1"/>
            <a:r>
              <a:rPr lang="en-US" b="1" dirty="0"/>
              <a:t>CPS – (509) 363-3333</a:t>
            </a:r>
          </a:p>
          <a:p>
            <a:pPr lvl="1"/>
            <a:r>
              <a:rPr lang="en-US" b="1" dirty="0"/>
              <a:t>Crime Check – (509) 456-2233</a:t>
            </a:r>
            <a:endParaRPr lang="en-US" altLang="en-US" dirty="0"/>
          </a:p>
        </p:txBody>
      </p:sp>
      <p:sp>
        <p:nvSpPr>
          <p:cNvPr id="8" name="TextBox 7">
            <a:extLst>
              <a:ext uri="{FF2B5EF4-FFF2-40B4-BE49-F238E27FC236}">
                <a16:creationId xmlns:a16="http://schemas.microsoft.com/office/drawing/2014/main" id="{80AA85B0-91E7-4937-842F-6EFF6C5C41A9}"/>
              </a:ext>
            </a:extLst>
          </p:cNvPr>
          <p:cNvSpPr txBox="1"/>
          <p:nvPr/>
        </p:nvSpPr>
        <p:spPr>
          <a:xfrm>
            <a:off x="76200" y="152400"/>
            <a:ext cx="7086600" cy="954088"/>
          </a:xfrm>
          <a:prstGeom prst="rect">
            <a:avLst/>
          </a:prstGeom>
          <a:noFill/>
        </p:spPr>
        <p:txBody>
          <a:bodyPr>
            <a:spAutoFit/>
          </a:bodyPr>
          <a:lstStyle/>
          <a:p>
            <a:pPr>
              <a:defRPr/>
            </a:pPr>
            <a:r>
              <a:rPr lang="en-US" altLang="en-US" sz="2800" b="1" u="sng" dirty="0">
                <a:solidFill>
                  <a:srgbClr val="90C226"/>
                </a:solidFill>
                <a:effectLst>
                  <a:outerShdw blurRad="38100" dist="38100" dir="2700000" algn="tl">
                    <a:srgbClr val="000000">
                      <a:alpha val="43137"/>
                    </a:srgbClr>
                  </a:outerShdw>
                </a:effectLst>
                <a:latin typeface="Trebuchet MS" panose="020B0603020202020204"/>
                <a:ea typeface="+mj-ea"/>
                <a:cs typeface="+mj-cs"/>
                <a:hlinkClick r:id="rId3"/>
              </a:rPr>
              <a:t>Mandatory Reporters of Suspected Child Abuse (Procedure 3421; RCW 26.44.030)</a:t>
            </a:r>
            <a:endParaRPr lang="en-US" u="sng" dirty="0"/>
          </a:p>
        </p:txBody>
      </p:sp>
      <p:sp>
        <p:nvSpPr>
          <p:cNvPr id="2" name="TextBox 1">
            <a:extLst>
              <a:ext uri="{FF2B5EF4-FFF2-40B4-BE49-F238E27FC236}">
                <a16:creationId xmlns:a16="http://schemas.microsoft.com/office/drawing/2014/main" id="{9FCA66F6-3559-7461-A3F8-2BDB49FA513D}"/>
              </a:ext>
            </a:extLst>
          </p:cNvPr>
          <p:cNvSpPr txBox="1"/>
          <p:nvPr/>
        </p:nvSpPr>
        <p:spPr>
          <a:xfrm>
            <a:off x="4199771" y="4114800"/>
            <a:ext cx="2971800" cy="923330"/>
          </a:xfrm>
          <a:prstGeom prst="rect">
            <a:avLst/>
          </a:prstGeom>
          <a:noFill/>
        </p:spPr>
        <p:txBody>
          <a:bodyPr wrap="square" rtlCol="0">
            <a:spAutoFit/>
          </a:bodyPr>
          <a:lstStyle/>
          <a:p>
            <a:r>
              <a:rPr lang="en-US" b="1" dirty="0">
                <a:solidFill>
                  <a:srgbClr val="404040"/>
                </a:solidFill>
                <a:latin typeface="+mn-lt"/>
                <a:hlinkClick r:id="rId4"/>
              </a:rPr>
              <a:t>Click here to access the Professional Code of Conduct</a:t>
            </a:r>
            <a:endParaRPr lang="en-US" b="1" dirty="0">
              <a:solidFill>
                <a:srgbClr val="404040"/>
              </a:solidFill>
              <a:latin typeface="+mn-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012-A81E-AE35-3D5F-B4E4A3F56A29}"/>
              </a:ext>
            </a:extLst>
          </p:cNvPr>
          <p:cNvSpPr>
            <a:spLocks noGrp="1"/>
          </p:cNvSpPr>
          <p:nvPr>
            <p:ph type="title"/>
          </p:nvPr>
        </p:nvSpPr>
        <p:spPr>
          <a:xfrm>
            <a:off x="208865" y="0"/>
            <a:ext cx="7772400" cy="1600200"/>
          </a:xfrm>
        </p:spPr>
        <p:txBody>
          <a:bodyPr/>
          <a:lstStyle/>
          <a:p>
            <a:pPr lvl="2"/>
            <a:r>
              <a:rPr lang="en-US" sz="2800" b="1" u="sng" dirty="0">
                <a:effectLst>
                  <a:outerShdw blurRad="38100" dist="38100" dir="2700000" algn="tl">
                    <a:srgbClr val="000000">
                      <a:alpha val="43137"/>
                    </a:srgbClr>
                  </a:outerShdw>
                </a:effectLst>
                <a:hlinkClick r:id="rId2"/>
              </a:rPr>
              <a:t>Maintaining Professional Staff/Student Boundaries (Pol/Pro 5253)</a:t>
            </a:r>
            <a:br>
              <a:rPr lang="en-US" sz="2800" b="1" u="sng" dirty="0">
                <a:effectLst>
                  <a:outerShdw blurRad="38100" dist="38100" dir="2700000" algn="tl">
                    <a:srgbClr val="000000">
                      <a:alpha val="43137"/>
                    </a:srgbClr>
                  </a:outerShdw>
                </a:effectLst>
                <a:hlinkClick r:id="rId2"/>
              </a:rPr>
            </a:br>
            <a:r>
              <a:rPr lang="en-US" sz="1600" b="1" dirty="0">
                <a:solidFill>
                  <a:schemeClr val="tx1"/>
                </a:solidFill>
              </a:rPr>
              <a:t>The board expects all district staff to maintain the highest professional standards when they interact with students.  District staff are required to maintain an atmosphere conducive to learning by constantly maintaining professional boundaries. See examples below. </a:t>
            </a:r>
            <a:br>
              <a:rPr lang="en-US" sz="1600" b="1" dirty="0"/>
            </a:br>
            <a:r>
              <a:rPr lang="en-US" sz="1600" b="1" dirty="0"/>
              <a:t>	</a:t>
            </a:r>
            <a:br>
              <a:rPr lang="en-US" sz="1600" kern="1200" dirty="0">
                <a:solidFill>
                  <a:schemeClr val="tx1">
                    <a:lumMod val="75000"/>
                    <a:lumOff val="25000"/>
                  </a:schemeClr>
                </a:solidFill>
                <a:latin typeface="+mn-lt"/>
                <a:ea typeface="+mn-ea"/>
                <a:cs typeface="+mn-cs"/>
              </a:rPr>
            </a:br>
            <a:r>
              <a:rPr lang="en-US" sz="1800" b="1" dirty="0"/>
              <a:t>	</a:t>
            </a:r>
            <a:br>
              <a:rPr lang="en-US" sz="1800" b="1" dirty="0"/>
            </a:br>
            <a:endParaRPr lang="en-US" sz="18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25B2E40-7D62-03C9-09EF-D18DA6D4D9C1}"/>
              </a:ext>
            </a:extLst>
          </p:cNvPr>
          <p:cNvSpPr>
            <a:spLocks noGrp="1"/>
          </p:cNvSpPr>
          <p:nvPr>
            <p:ph idx="1"/>
          </p:nvPr>
        </p:nvSpPr>
        <p:spPr>
          <a:xfrm>
            <a:off x="208865" y="1923091"/>
            <a:ext cx="6096000" cy="2438400"/>
          </a:xfrm>
        </p:spPr>
        <p:txBody>
          <a:bodyPr/>
          <a:lstStyle/>
          <a:p>
            <a:r>
              <a:rPr lang="en-US" sz="1400" b="1" dirty="0"/>
              <a:t>Being alone with an individual student out of the view of others;</a:t>
            </a:r>
          </a:p>
          <a:p>
            <a:r>
              <a:rPr lang="en-US" sz="1400" b="1" dirty="0"/>
              <a:t>Inviting or allowing individual students to visit the adult’s home; </a:t>
            </a:r>
          </a:p>
          <a:p>
            <a:r>
              <a:rPr lang="en-US" sz="1400" b="1" dirty="0"/>
              <a:t>Visiting a student’s home; </a:t>
            </a:r>
          </a:p>
          <a:p>
            <a:r>
              <a:rPr lang="en-US" sz="1400" b="1" dirty="0"/>
              <a:t>Sending or soliciting email, text messages or other electronic communications to the student, except when the communication relates to school business, and the building administrator or supervisor has consented to such communications; and/or</a:t>
            </a:r>
          </a:p>
          <a:p>
            <a:r>
              <a:rPr lang="en-US" sz="1400" b="1" dirty="0"/>
              <a:t>Social networking with students for non-educational purposes. </a:t>
            </a:r>
            <a:br>
              <a:rPr lang="en-US" sz="1400" kern="1200" dirty="0">
                <a:solidFill>
                  <a:schemeClr val="tx1">
                    <a:lumMod val="75000"/>
                    <a:lumOff val="25000"/>
                  </a:schemeClr>
                </a:solidFill>
                <a:latin typeface="+mn-lt"/>
                <a:ea typeface="+mn-ea"/>
                <a:cs typeface="+mn-cs"/>
              </a:rPr>
            </a:br>
            <a:endParaRPr lang="en-US" sz="1400" dirty="0"/>
          </a:p>
        </p:txBody>
      </p:sp>
      <p:sp>
        <p:nvSpPr>
          <p:cNvPr id="4" name="TextBox 3">
            <a:extLst>
              <a:ext uri="{FF2B5EF4-FFF2-40B4-BE49-F238E27FC236}">
                <a16:creationId xmlns:a16="http://schemas.microsoft.com/office/drawing/2014/main" id="{EE963005-909B-E35E-FB26-1E37EC3B626B}"/>
              </a:ext>
            </a:extLst>
          </p:cNvPr>
          <p:cNvSpPr txBox="1"/>
          <p:nvPr/>
        </p:nvSpPr>
        <p:spPr>
          <a:xfrm>
            <a:off x="208865" y="4267200"/>
            <a:ext cx="7315200" cy="2708434"/>
          </a:xfrm>
          <a:prstGeom prst="rect">
            <a:avLst/>
          </a:prstGeom>
          <a:noFill/>
        </p:spPr>
        <p:txBody>
          <a:bodyPr wrap="square" rtlCol="0">
            <a:spAutoFit/>
          </a:bodyPr>
          <a:lstStyle/>
          <a:p>
            <a:pPr eaLnBrk="1" hangingPunct="1">
              <a:defRPr/>
            </a:pPr>
            <a:r>
              <a:rPr lang="en-US" altLang="en-US" b="1" u="sng" dirty="0">
                <a:solidFill>
                  <a:schemeClr val="accent1"/>
                </a:solidFill>
                <a:effectLst>
                  <a:outerShdw blurRad="38100" dist="38100" dir="2700000" algn="tl">
                    <a:srgbClr val="000000">
                      <a:alpha val="43137"/>
                    </a:srgbClr>
                  </a:outerShdw>
                </a:effectLst>
              </a:rPr>
              <a:t>RCW26.44.020:</a:t>
            </a:r>
            <a:r>
              <a:rPr lang="en-US" altLang="en-US" b="1" dirty="0">
                <a:solidFill>
                  <a:schemeClr val="tx1">
                    <a:lumMod val="75000"/>
                    <a:lumOff val="25000"/>
                  </a:schemeClr>
                </a:solidFill>
              </a:rPr>
              <a:t> </a:t>
            </a:r>
            <a:r>
              <a:rPr lang="en-US" altLang="en-US" sz="1600" b="1" dirty="0"/>
              <a:t>Abuse or Neglect means sexual abuse, sexual exploitation, or injury of a child by any person under circumstances which causes harm to the child’s health, welfare, or safety or the negligent treatment or maltreatment of a child by a person responsible for or providing care to the child.</a:t>
            </a:r>
          </a:p>
          <a:p>
            <a:pPr eaLnBrk="1" hangingPunct="1">
              <a:defRPr/>
            </a:pPr>
            <a:endParaRPr lang="en-US" altLang="en-US" sz="1000" dirty="0">
              <a:solidFill>
                <a:schemeClr val="tx1">
                  <a:lumMod val="75000"/>
                  <a:lumOff val="25000"/>
                </a:schemeClr>
              </a:solidFill>
            </a:endParaRPr>
          </a:p>
          <a:p>
            <a:pPr eaLnBrk="1" hangingPunct="1">
              <a:defRPr/>
            </a:pPr>
            <a:r>
              <a:rPr lang="en-US" altLang="en-US"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District Policy 2022:  Electronic Resources and Internet Safety</a:t>
            </a:r>
            <a:r>
              <a:rPr lang="en-US" altLang="en-US" sz="2800"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a:t>
            </a:r>
            <a:endParaRPr lang="en-US" altLang="en-US" sz="2800" b="1" u="sng" dirty="0">
              <a:solidFill>
                <a:schemeClr val="accent1"/>
              </a:solidFill>
              <a:effectLst>
                <a:outerShdw blurRad="38100" dist="38100" dir="2700000" algn="tl">
                  <a:srgbClr val="000000">
                    <a:alpha val="43137"/>
                  </a:srgbClr>
                </a:outerShdw>
              </a:effectLst>
            </a:endParaRPr>
          </a:p>
          <a:p>
            <a:pPr eaLnBrk="1" hangingPunct="1">
              <a:defRPr/>
            </a:pPr>
            <a:r>
              <a:rPr lang="en-US" altLang="en-US" sz="1600" b="1" dirty="0"/>
              <a:t>This policy covers the use of electronic resources and appropriate online behavior.</a:t>
            </a:r>
          </a:p>
          <a:p>
            <a:endParaRPr lang="en-US" dirty="0"/>
          </a:p>
        </p:txBody>
      </p:sp>
    </p:spTree>
    <p:extLst>
      <p:ext uri="{BB962C8B-B14F-4D97-AF65-F5344CB8AC3E}">
        <p14:creationId xmlns:p14="http://schemas.microsoft.com/office/powerpoint/2010/main" val="42598378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7677-804B-40BA-8E2A-6A8AE53A41EC}"/>
              </a:ext>
            </a:extLst>
          </p:cNvPr>
          <p:cNvSpPr>
            <a:spLocks noGrp="1"/>
          </p:cNvSpPr>
          <p:nvPr>
            <p:ph type="title"/>
          </p:nvPr>
        </p:nvSpPr>
        <p:spPr>
          <a:xfrm>
            <a:off x="152400" y="228600"/>
            <a:ext cx="7010400" cy="914400"/>
          </a:xfrm>
        </p:spPr>
        <p:txBody>
          <a:bodyPr/>
          <a:lstStyle/>
          <a:p>
            <a:pPr>
              <a:defRPr/>
            </a:pPr>
            <a:r>
              <a:rPr lang="en-US" sz="2800" b="1" u="sng" dirty="0">
                <a:effectLst>
                  <a:outerShdw blurRad="38100" dist="38100" dir="2700000" algn="tl">
                    <a:srgbClr val="000000">
                      <a:alpha val="43137"/>
                    </a:srgbClr>
                  </a:outerShdw>
                </a:effectLst>
                <a:hlinkClick r:id="rId2"/>
              </a:rPr>
              <a:t>Harassment, Intimidation &amp; Bullying</a:t>
            </a:r>
            <a:r>
              <a:rPr lang="en-US" sz="2800" b="1" dirty="0">
                <a:effectLst>
                  <a:outerShdw blurRad="38100" dist="38100" dir="2700000" algn="tl">
                    <a:srgbClr val="000000">
                      <a:alpha val="43137"/>
                    </a:srgbClr>
                  </a:outerShdw>
                </a:effectLst>
                <a:hlinkClick r:id="rId2"/>
              </a:rPr>
              <a:t>: (Policy 3207)</a:t>
            </a:r>
            <a:br>
              <a:rPr lang="en-US" sz="2800" dirty="0">
                <a:hlinkClick r:id="rId2"/>
              </a:rPr>
            </a:br>
            <a:endParaRPr lang="en-US" sz="2800" dirty="0"/>
          </a:p>
        </p:txBody>
      </p:sp>
      <p:sp>
        <p:nvSpPr>
          <p:cNvPr id="20483" name="Content Placeholder 2">
            <a:extLst>
              <a:ext uri="{FF2B5EF4-FFF2-40B4-BE49-F238E27FC236}">
                <a16:creationId xmlns:a16="http://schemas.microsoft.com/office/drawing/2014/main" id="{83A6D71D-67CA-4601-8386-72794478376A}"/>
              </a:ext>
            </a:extLst>
          </p:cNvPr>
          <p:cNvSpPr>
            <a:spLocks noGrp="1"/>
          </p:cNvSpPr>
          <p:nvPr>
            <p:ph idx="1"/>
          </p:nvPr>
        </p:nvSpPr>
        <p:spPr>
          <a:xfrm>
            <a:off x="228600" y="1219200"/>
            <a:ext cx="7162800" cy="5429250"/>
          </a:xfrm>
        </p:spPr>
        <p:txBody>
          <a:bodyPr/>
          <a:lstStyle/>
          <a:p>
            <a:pPr marL="0" indent="0">
              <a:buNone/>
            </a:pPr>
            <a:r>
              <a:rPr lang="en-US" sz="1400" dirty="0">
                <a:solidFill>
                  <a:schemeClr val="tx1">
                    <a:lumMod val="75000"/>
                    <a:lumOff val="25000"/>
                  </a:schemeClr>
                </a:solidFill>
              </a:rPr>
              <a:t>The district is committed to a safe and civil educational environment for all students that is free from harassment, intimidation, or bullying. As defined in legislation, “Harassment, intimidation, or bullying” means any intentional, electronic, or written, verbal, or physical act, including but not limited to, one shown to be motivated by race, color, religion, ancestry, national origin, gender, sexual orientation including gender expression or identity, mental, physical, or sensory handicap, or other distinguishing characteristics, when the act: </a:t>
            </a:r>
          </a:p>
          <a:p>
            <a:pPr lvl="1"/>
            <a:r>
              <a:rPr lang="en-US" sz="1400" dirty="0">
                <a:solidFill>
                  <a:schemeClr val="tx1">
                    <a:lumMod val="75000"/>
                    <a:lumOff val="25000"/>
                  </a:schemeClr>
                </a:solidFill>
              </a:rPr>
              <a:t>Physically harms a student or damages the student’s property; </a:t>
            </a:r>
          </a:p>
          <a:p>
            <a:pPr lvl="1"/>
            <a:r>
              <a:rPr lang="en-US" sz="1400" dirty="0">
                <a:solidFill>
                  <a:schemeClr val="tx1">
                    <a:lumMod val="75000"/>
                    <a:lumOff val="25000"/>
                  </a:schemeClr>
                </a:solidFill>
              </a:rPr>
              <a:t>Has the effect of interfering with a student’s education; </a:t>
            </a:r>
          </a:p>
          <a:p>
            <a:pPr lvl="1"/>
            <a:r>
              <a:rPr lang="en-US" sz="1400" dirty="0">
                <a:solidFill>
                  <a:schemeClr val="tx1">
                    <a:lumMod val="75000"/>
                    <a:lumOff val="25000"/>
                  </a:schemeClr>
                </a:solidFill>
              </a:rPr>
              <a:t>Is so severe, persistent, or pervasive that it creates an intimidating or threatening educational environment; or</a:t>
            </a:r>
          </a:p>
          <a:p>
            <a:pPr lvl="1"/>
            <a:r>
              <a:rPr lang="en-US" sz="1400" dirty="0">
                <a:solidFill>
                  <a:schemeClr val="tx1">
                    <a:lumMod val="75000"/>
                    <a:lumOff val="25000"/>
                  </a:schemeClr>
                </a:solidFill>
              </a:rPr>
              <a:t>Has the effect of disrupting the orderly operation of the school.</a:t>
            </a:r>
          </a:p>
          <a:p>
            <a:pPr lvl="1"/>
            <a:r>
              <a:rPr lang="en-US" sz="1400" dirty="0">
                <a:solidFill>
                  <a:schemeClr val="tx1">
                    <a:lumMod val="75000"/>
                    <a:lumOff val="25000"/>
                  </a:schemeClr>
                </a:solidFill>
              </a:rPr>
              <a:t>Other distinguishing characteristics” can include but are not limited to physical appearance, clothing or other apparel, socioeconomic status, and weight. </a:t>
            </a:r>
          </a:p>
          <a:p>
            <a:pPr marL="0" lvl="1" indent="0">
              <a:spcBef>
                <a:spcPts val="1000"/>
              </a:spcBef>
              <a:buNone/>
            </a:pPr>
            <a:r>
              <a:rPr lang="en-US" sz="1400" dirty="0">
                <a:solidFill>
                  <a:schemeClr val="tx1">
                    <a:lumMod val="75000"/>
                    <a:lumOff val="25000"/>
                  </a:schemeClr>
                </a:solidFill>
              </a:rPr>
              <a:t>Any school staff who observes, overhears, or otherwise witnesses harassment, intimidation or bullying or to whom such actions have been reported must take prompt and appropriate action to stop the harassment, intimidation, or bullying and to prevent its reoccurrence.</a:t>
            </a:r>
          </a:p>
          <a:p>
            <a:pPr marL="0" indent="0">
              <a:buNone/>
            </a:pPr>
            <a:r>
              <a:rPr lang="en-US" sz="1400" dirty="0">
                <a:solidFill>
                  <a:schemeClr val="tx1">
                    <a:lumMod val="75000"/>
                    <a:lumOff val="25000"/>
                  </a:schemeClr>
                </a:solidFill>
              </a:rPr>
              <a:t>Allegations indicating a potential violation of procedure must be reported to your Supervisor and  District Compliance Officer (Melanie Smith)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33D4A8-7F1D-4ADA-88DE-CB2A4558B8A5}"/>
              </a:ext>
            </a:extLst>
          </p:cNvPr>
          <p:cNvSpPr>
            <a:spLocks noGrp="1"/>
          </p:cNvSpPr>
          <p:nvPr>
            <p:ph type="title"/>
          </p:nvPr>
        </p:nvSpPr>
        <p:spPr>
          <a:xfrm>
            <a:off x="228600" y="986764"/>
            <a:ext cx="6934200" cy="2065073"/>
          </a:xfrm>
        </p:spPr>
        <p:txBody>
          <a:bodyPr/>
          <a:lstStyle/>
          <a:p>
            <a:pPr eaLnBrk="1" hangingPunct="1">
              <a:spcAft>
                <a:spcPts val="600"/>
              </a:spcAft>
              <a:defRPr/>
            </a:pPr>
            <a:r>
              <a:rPr lang="en-US" sz="2800" b="1" u="sng" dirty="0">
                <a:effectLst>
                  <a:outerShdw blurRad="38100" dist="38100" dir="2700000" algn="tl">
                    <a:srgbClr val="000000">
                      <a:alpha val="43137"/>
                    </a:srgbClr>
                  </a:outerShdw>
                </a:effectLst>
                <a:hlinkClick r:id="rId2"/>
              </a:rPr>
              <a:t>Sexual </a:t>
            </a:r>
            <a:r>
              <a:rPr lang="en-US" sz="2400" b="1" u="sng" dirty="0">
                <a:effectLst>
                  <a:outerShdw blurRad="38100" dist="38100" dir="2700000" algn="tl">
                    <a:srgbClr val="000000">
                      <a:alpha val="43137"/>
                    </a:srgbClr>
                  </a:outerShdw>
                </a:effectLst>
                <a:hlinkClick r:id="rId2"/>
              </a:rPr>
              <a:t>Harassment</a:t>
            </a:r>
            <a:r>
              <a:rPr lang="en-US" sz="2800" b="1" u="sng" dirty="0">
                <a:effectLst>
                  <a:outerShdw blurRad="38100" dist="38100" dir="2700000" algn="tl">
                    <a:srgbClr val="000000">
                      <a:alpha val="43137"/>
                    </a:srgbClr>
                  </a:outerShdw>
                </a:effectLst>
                <a:hlinkClick r:id="rId2"/>
              </a:rPr>
              <a:t> Policy (Policy 5011) </a:t>
            </a:r>
            <a:br>
              <a:rPr lang="en-US" sz="900" b="1" u="sng" dirty="0">
                <a:effectLst>
                  <a:outerShdw blurRad="38100" dist="38100" dir="2700000" algn="tl">
                    <a:srgbClr val="000000">
                      <a:alpha val="43137"/>
                    </a:srgbClr>
                  </a:outerShdw>
                </a:effectLst>
              </a:rPr>
            </a:br>
            <a:br>
              <a:rPr lang="en-US" sz="900" b="1" u="sng" dirty="0">
                <a:effectLst>
                  <a:outerShdw blurRad="38100" dist="38100" dir="2700000" algn="tl">
                    <a:srgbClr val="000000">
                      <a:alpha val="43137"/>
                    </a:srgbClr>
                  </a:outerShdw>
                </a:effectLst>
              </a:rPr>
            </a:br>
            <a:r>
              <a:rPr lang="en-US" sz="1700" dirty="0">
                <a:solidFill>
                  <a:schemeClr val="tx1">
                    <a:lumMod val="75000"/>
                    <a:lumOff val="25000"/>
                  </a:schemeClr>
                </a:solidFill>
                <a:latin typeface="+mn-lt"/>
                <a:ea typeface="+mn-ea"/>
                <a:cs typeface="+mn-cs"/>
              </a:rPr>
              <a:t>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a:t>
            </a:r>
            <a:br>
              <a:rPr lang="en-US" sz="1700" dirty="0">
                <a:solidFill>
                  <a:schemeClr val="tx1">
                    <a:lumMod val="75000"/>
                    <a:lumOff val="25000"/>
                  </a:schemeClr>
                </a:solidFill>
                <a:latin typeface="+mn-lt"/>
                <a:ea typeface="+mn-ea"/>
                <a:cs typeface="+mn-cs"/>
              </a:rPr>
            </a:br>
            <a:endParaRPr lang="en-US" altLang="en-US" sz="1700" dirty="0">
              <a:solidFill>
                <a:schemeClr val="tx1">
                  <a:lumMod val="75000"/>
                  <a:lumOff val="25000"/>
                </a:schemeClr>
              </a:solidFill>
              <a:latin typeface="+mn-lt"/>
              <a:ea typeface="+mn-ea"/>
              <a:cs typeface="+mn-cs"/>
            </a:endParaRPr>
          </a:p>
        </p:txBody>
      </p:sp>
      <p:sp>
        <p:nvSpPr>
          <p:cNvPr id="18435" name="Content Placeholder 2">
            <a:extLst>
              <a:ext uri="{FF2B5EF4-FFF2-40B4-BE49-F238E27FC236}">
                <a16:creationId xmlns:a16="http://schemas.microsoft.com/office/drawing/2014/main" id="{5D5AE671-6762-4241-98AE-8BB4C02B31F6}"/>
              </a:ext>
            </a:extLst>
          </p:cNvPr>
          <p:cNvSpPr>
            <a:spLocks noGrp="1"/>
          </p:cNvSpPr>
          <p:nvPr>
            <p:ph idx="1"/>
          </p:nvPr>
        </p:nvSpPr>
        <p:spPr>
          <a:xfrm>
            <a:off x="228600" y="3276600"/>
            <a:ext cx="7620000" cy="2743200"/>
          </a:xfrm>
        </p:spPr>
        <p:txBody>
          <a:bodyPr/>
          <a:lstStyle/>
          <a:p>
            <a:pPr lvl="1" eaLnBrk="1" hangingPunct="1">
              <a:buFont typeface="Wingdings" panose="05000000000000000000" pitchFamily="2" charset="2"/>
              <a:buChar char="q"/>
              <a:defRPr/>
            </a:pPr>
            <a:endParaRPr lang="en-US" altLang="en-US" sz="1000" dirty="0"/>
          </a:p>
          <a:p>
            <a:pPr marL="0" indent="0" eaLnBrk="1" hangingPunct="1">
              <a:buNone/>
              <a:defRPr/>
            </a:pPr>
            <a:r>
              <a:rPr lang="en-US" sz="2800" b="1" u="sng" dirty="0">
                <a:solidFill>
                  <a:schemeClr val="accent1"/>
                </a:solidFill>
                <a:effectLst>
                  <a:outerShdw blurRad="38100" dist="38100" dir="2700000" algn="tl">
                    <a:srgbClr val="000000">
                      <a:alpha val="43137"/>
                    </a:srgbClr>
                  </a:outerShdw>
                </a:effectLst>
                <a:latin typeface="+mj-lt"/>
                <a:ea typeface="+mj-ea"/>
                <a:cs typeface="+mj-cs"/>
                <a:hlinkClick r:id="rId3"/>
              </a:rPr>
              <a:t>Civility Policy (Policy 5117)</a:t>
            </a:r>
            <a:endParaRPr lang="en-US" sz="2800" b="1" u="sng" dirty="0">
              <a:solidFill>
                <a:schemeClr val="accent1"/>
              </a:solidFill>
              <a:effectLst>
                <a:outerShdw blurRad="38100" dist="38100" dir="2700000" algn="tl">
                  <a:srgbClr val="000000">
                    <a:alpha val="43137"/>
                  </a:srgbClr>
                </a:outerShdw>
              </a:effectLst>
              <a:latin typeface="+mj-lt"/>
              <a:ea typeface="+mj-ea"/>
              <a:cs typeface="+mj-cs"/>
            </a:endParaRPr>
          </a:p>
          <a:p>
            <a:pPr marL="0" indent="0" eaLnBrk="1" hangingPunct="1">
              <a:buNone/>
              <a:defRPr/>
            </a:pPr>
            <a:r>
              <a:rPr lang="en-US" sz="1700" dirty="0">
                <a:solidFill>
                  <a:schemeClr val="tx1">
                    <a:lumMod val="75000"/>
                    <a:lumOff val="25000"/>
                  </a:schemeClr>
                </a:solidFill>
              </a:rPr>
              <a:t>The Spokane School District believes that a safe, civil environment is essential to high student and staff achievement, to the free exchange of ideas central to a quality educational process, and to the development of youth as thoughtful participants in our democracy. Conversely, uncivil conduct, like other forms of disruptive behavior interferes with a student's ability to learn and a school's ability to educate its students. </a:t>
            </a:r>
            <a:endParaRPr lang="en-US" altLang="en-US" sz="1700" dirty="0">
              <a:solidFill>
                <a:schemeClr val="tx1">
                  <a:lumMod val="75000"/>
                  <a:lumOff val="25000"/>
                </a:schemeClr>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B6A0-5705-4078-9025-0407751F6DD8}"/>
              </a:ext>
            </a:extLst>
          </p:cNvPr>
          <p:cNvSpPr>
            <a:spLocks noGrp="1"/>
          </p:cNvSpPr>
          <p:nvPr>
            <p:ph type="title"/>
          </p:nvPr>
        </p:nvSpPr>
        <p:spPr>
          <a:xfrm>
            <a:off x="125412" y="155575"/>
            <a:ext cx="7951788" cy="1320800"/>
          </a:xfrm>
        </p:spPr>
        <p:txBody>
          <a:bodyPr rtlCol="0">
            <a:noAutofit/>
          </a:bodyPr>
          <a:lstStyle/>
          <a:p>
            <a:pPr eaLnBrk="1" fontAlgn="auto" hangingPunct="1">
              <a:spcAft>
                <a:spcPts val="0"/>
              </a:spcAft>
              <a:defRPr/>
            </a:pPr>
            <a:r>
              <a:rPr lang="en-US" sz="2400" b="1" u="sng" dirty="0">
                <a:effectLst>
                  <a:outerShdw blurRad="38100" dist="38100" dir="2700000" algn="tl">
                    <a:srgbClr val="000000">
                      <a:alpha val="43137"/>
                    </a:srgbClr>
                  </a:outerShdw>
                </a:effectLst>
                <a:hlinkClick r:id="rId2"/>
              </a:rPr>
              <a:t>Drug-Free Schools, Community &amp; Workplace:   </a:t>
            </a:r>
            <a:br>
              <a:rPr lang="en-US" sz="2400" b="1" u="sng" dirty="0">
                <a:effectLst>
                  <a:outerShdw blurRad="38100" dist="38100" dir="2700000" algn="tl">
                    <a:srgbClr val="000000">
                      <a:alpha val="43137"/>
                    </a:srgbClr>
                  </a:outerShdw>
                </a:effectLst>
                <a:hlinkClick r:id="rId2"/>
              </a:rPr>
            </a:br>
            <a:r>
              <a:rPr lang="en-US" sz="2400" b="1" u="sng" dirty="0">
                <a:effectLst>
                  <a:outerShdw blurRad="38100" dist="38100" dir="2700000" algn="tl">
                    <a:srgbClr val="000000">
                      <a:alpha val="43137"/>
                    </a:srgbClr>
                  </a:outerShdw>
                </a:effectLst>
                <a:hlinkClick r:id="rId2"/>
              </a:rPr>
              <a:t>Policy 5201</a:t>
            </a:r>
            <a:endParaRPr lang="en-US" sz="24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29DDA30-52E3-4AAE-A761-7EEC9E55E7AB}"/>
              </a:ext>
            </a:extLst>
          </p:cNvPr>
          <p:cNvSpPr>
            <a:spLocks noGrp="1"/>
          </p:cNvSpPr>
          <p:nvPr>
            <p:ph idx="1"/>
          </p:nvPr>
        </p:nvSpPr>
        <p:spPr>
          <a:xfrm>
            <a:off x="125413" y="1219200"/>
            <a:ext cx="7494587" cy="5483225"/>
          </a:xfrm>
        </p:spPr>
        <p:txBody>
          <a:bodyPr rtlCol="0">
            <a:normAutofit fontScale="92500" lnSpcReduction="20000"/>
          </a:bodyPr>
          <a:lstStyle/>
          <a:p>
            <a:pPr eaLnBrk="1" fontAlgn="auto" hangingPunct="1">
              <a:spcAft>
                <a:spcPts val="0"/>
              </a:spcAft>
              <a:buFont typeface="Wingdings 3" charset="2"/>
              <a:buChar char=""/>
              <a:defRPr/>
            </a:pPr>
            <a:r>
              <a:rPr lang="en-US" sz="2200" b="1" dirty="0">
                <a:solidFill>
                  <a:schemeClr val="tx1">
                    <a:lumMod val="75000"/>
                    <a:lumOff val="25000"/>
                  </a:schemeClr>
                </a:solidFill>
              </a:rPr>
              <a:t>Prohibited Behaviors</a:t>
            </a:r>
            <a:r>
              <a:rPr lang="en-US" sz="2200" dirty="0">
                <a:solidFill>
                  <a:schemeClr val="tx1">
                    <a:lumMod val="75000"/>
                    <a:lumOff val="25000"/>
                  </a:schemeClr>
                </a:solidFill>
              </a:rPr>
              <a:t>​</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Reporting to work under the influence of alcohol, illegal and/or controlled substances, including marijuana​.</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possessing, transmitting alcohol, illegal and/or controlled substances, in any amount, in any manner, and at any time in the workplace​.</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district property or staff member’s position to make or traffic alcohol, illegal and/or controlled substances​.</a:t>
            </a:r>
          </a:p>
          <a:p>
            <a:pPr eaLnBrk="1" hangingPunct="1">
              <a:defRPr/>
            </a:pPr>
            <a:r>
              <a:rPr lang="en-US" altLang="en-US" sz="2000" b="1" dirty="0"/>
              <a:t>Notification Requirements</a:t>
            </a:r>
            <a:r>
              <a:rPr lang="en-US" altLang="en-US" sz="2000" dirty="0"/>
              <a:t>​</a:t>
            </a:r>
          </a:p>
          <a:p>
            <a:pPr lvl="1" eaLnBrk="1" hangingPunct="1">
              <a:buFont typeface="Wingdings" panose="05000000000000000000" pitchFamily="2" charset="2"/>
              <a:buChar char="q"/>
              <a:defRPr/>
            </a:pPr>
            <a:r>
              <a:rPr lang="en-US" altLang="en-US" sz="1800" dirty="0"/>
              <a:t>If a prescribed or over-the-counter medication could compromise the safety of the staff member, students or the public, follow appropriate personnel procedures.​</a:t>
            </a:r>
          </a:p>
          <a:p>
            <a:pPr lvl="1" eaLnBrk="1" hangingPunct="1">
              <a:buFont typeface="Wingdings" panose="05000000000000000000" pitchFamily="2" charset="2"/>
              <a:buChar char="q"/>
              <a:defRPr/>
            </a:pPr>
            <a:r>
              <a:rPr lang="en-US" altLang="en-US" sz="1800" dirty="0"/>
              <a:t>Convictions under any criminal drug statute violation must be provided no later than 5 days after such to the district.​</a:t>
            </a:r>
          </a:p>
          <a:p>
            <a:pPr eaLnBrk="1" hangingPunct="1">
              <a:defRPr/>
            </a:pPr>
            <a:r>
              <a:rPr lang="en-US" altLang="en-US" sz="2000" b="1" dirty="0"/>
              <a:t>Disciplinary Action</a:t>
            </a:r>
            <a:r>
              <a:rPr lang="en-US" altLang="en-US" sz="2000" dirty="0"/>
              <a:t>​</a:t>
            </a:r>
          </a:p>
          <a:p>
            <a:pPr lvl="1" eaLnBrk="1" hangingPunct="1">
              <a:buFont typeface="Wingdings" panose="05000000000000000000" pitchFamily="2" charset="2"/>
              <a:buChar char="q"/>
              <a:defRPr/>
            </a:pPr>
            <a:r>
              <a:rPr lang="en-US" altLang="en-US" sz="1800" dirty="0"/>
              <a:t>Violation of any aspect subject to disciplinary action, which may include termination.​</a:t>
            </a:r>
          </a:p>
          <a:p>
            <a:pPr lvl="1" eaLnBrk="1" hangingPunct="1">
              <a:buFont typeface="Wingdings" panose="05000000000000000000" pitchFamily="2" charset="2"/>
              <a:buChar char="q"/>
              <a:defRPr/>
            </a:pPr>
            <a:r>
              <a:rPr lang="en-US" altLang="en-US" sz="1800" dirty="0"/>
              <a:t>Reinstatement may require satisfactory completion of a drug rehabilitation or treatment program.</a:t>
            </a:r>
          </a:p>
          <a:p>
            <a:pPr lvl="1" eaLnBrk="1" fontAlgn="auto" hangingPunct="1">
              <a:spcAft>
                <a:spcPts val="0"/>
              </a:spcAft>
              <a:buFont typeface="Wingdings" panose="05000000000000000000" pitchFamily="2" charset="2"/>
              <a:buChar char="q"/>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6b5bfa96-5eb5-4bca-9f3c-70cd5497727f"/>
  <p:tag name="SLIDO_EVENT_SECTION_UUID" val="79b11433-fbf1-49de-8528-9667c0ae7ae9"/>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9802</TotalTime>
  <Words>3334</Words>
  <Application>Microsoft Office PowerPoint</Application>
  <PresentationFormat>On-screen Show (4:3)</PresentationFormat>
  <Paragraphs>370</Paragraphs>
  <Slides>37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Rockwell Light</vt:lpstr>
      <vt:lpstr>Trebuchet MS</vt:lpstr>
      <vt:lpstr>Wingdings</vt:lpstr>
      <vt:lpstr>Wingdings 3</vt:lpstr>
      <vt:lpstr>Facet</vt:lpstr>
      <vt:lpstr>PowerPoint Presentation</vt:lpstr>
      <vt:lpstr>PowerPoint Presentation</vt:lpstr>
      <vt:lpstr>PowerPoint Presentation</vt:lpstr>
      <vt:lpstr>Introductions</vt:lpstr>
      <vt:lpstr>PowerPoint Presentation</vt:lpstr>
      <vt:lpstr>Maintaining Professional Staff/Student Boundaries (Pol/Pro 5253) The board expects all district staff to maintain the highest professional standards when they interact with students.  District staff are required to maintain an atmosphere conducive to learning by constantly maintaining professional boundaries. See examples below.      </vt:lpstr>
      <vt:lpstr>Harassment, Intimidation &amp; Bullying: (Policy 3207) </vt:lpstr>
      <vt:lpstr>Sexual Harassment Policy (Policy 5011)   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 </vt:lpstr>
      <vt:lpstr>Drug-Free Schools, Community &amp; Workplace:    Policy 5201</vt:lpstr>
      <vt:lpstr>Who do I contact?</vt:lpstr>
      <vt:lpstr>Safe Schools Training</vt:lpstr>
      <vt:lpstr>L &amp; I claims </vt:lpstr>
      <vt:lpstr>Payroll Information</vt:lpstr>
      <vt:lpstr>I-1433 Sick Leave</vt:lpstr>
      <vt:lpstr>Technology </vt:lpstr>
      <vt:lpstr>Frontline Mobile App</vt:lpstr>
      <vt:lpstr>Types of Jobs</vt:lpstr>
      <vt:lpstr>A Day in the  Life of a  Substitute   “Classroom management is the wide variety of skills and techniques that teachers use to keep students organized, orderly, focused, attentive, on task, and academically productive during a class.”     </vt:lpstr>
      <vt:lpstr>Substitute Pay </vt:lpstr>
      <vt:lpstr>Preparing for your Day</vt:lpstr>
      <vt:lpstr>Work Schedule </vt:lpstr>
      <vt:lpstr>Work Schedule </vt:lpstr>
      <vt:lpstr>Weather Event / School Closure</vt:lpstr>
      <vt:lpstr>Check in with the office</vt:lpstr>
      <vt:lpstr>Before Your Class Arrives</vt:lpstr>
      <vt:lpstr>Lesson plans – What to expect   </vt:lpstr>
      <vt:lpstr>Sample Lesson Plan</vt:lpstr>
      <vt:lpstr>Substitute Binders</vt:lpstr>
      <vt:lpstr>504’s, IEP’s &amp; Medical Plans </vt:lpstr>
      <vt:lpstr>“The kids who need the most love will ask for it in the most unloving ways.”  </vt:lpstr>
      <vt:lpstr>De-escalation strategies</vt:lpstr>
      <vt:lpstr>DO NOT TOUCH KIDS!! </vt:lpstr>
      <vt:lpstr>De-escalation strategies - for you</vt:lpstr>
      <vt:lpstr>When to Contact the Office </vt:lpstr>
      <vt:lpstr>End of the School Day</vt:lpstr>
      <vt:lpstr>Reminders:</vt:lpstr>
      <vt:lpstr>There’s No Substitute for a Good Sub!</vt:lpstr>
    </vt:vector>
  </TitlesOfParts>
  <Company>SD81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Spokane Public Schools Substitute Orientation</dc:title>
  <dc:creator>setup</dc:creator>
  <cp:lastModifiedBy>Bethany Fields</cp:lastModifiedBy>
  <cp:revision>572</cp:revision>
  <cp:lastPrinted>2015-08-18T22:44:42Z</cp:lastPrinted>
  <dcterms:created xsi:type="dcterms:W3CDTF">2005-08-25T21:48:48Z</dcterms:created>
  <dcterms:modified xsi:type="dcterms:W3CDTF">2023-10-02T19:58:26Z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SlidoAppVersion">
    <vt:lpwstr>1.2.3.2819</vt:lpwstr>
  </property>
</Properties>
</file>